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57" r:id="rId3"/>
    <p:sldId id="258" r:id="rId4"/>
    <p:sldId id="259" r:id="rId5"/>
    <p:sldId id="261" r:id="rId6"/>
    <p:sldId id="275" r:id="rId7"/>
    <p:sldId id="262" r:id="rId8"/>
    <p:sldId id="276" r:id="rId9"/>
    <p:sldId id="263" r:id="rId10"/>
    <p:sldId id="264" r:id="rId11"/>
    <p:sldId id="260" r:id="rId12"/>
    <p:sldId id="265" r:id="rId13"/>
    <p:sldId id="268" r:id="rId14"/>
    <p:sldId id="266" r:id="rId15"/>
    <p:sldId id="269" r:id="rId16"/>
    <p:sldId id="267" r:id="rId17"/>
    <p:sldId id="270" r:id="rId18"/>
    <p:sldId id="271" r:id="rId19"/>
    <p:sldId id="273" r:id="rId20"/>
    <p:sldId id="274" r:id="rId21"/>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995" autoAdjust="0"/>
    <p:restoredTop sz="94660"/>
  </p:normalViewPr>
  <p:slideViewPr>
    <p:cSldViewPr snapToGrid="0">
      <p:cViewPr varScale="1">
        <p:scale>
          <a:sx n="60" d="100"/>
          <a:sy n="60" d="100"/>
        </p:scale>
        <p:origin x="96" y="108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presProps" Target="presProps.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png>
</file>

<file path=ppt/media/image4.png>
</file>

<file path=ppt/media/image5.png>
</file>

<file path=ppt/media/image6.jpeg>
</file>

<file path=ppt/media/image7.png>
</file>

<file path=ppt/media/image8.jpeg>
</file>

<file path=ppt/media/image9.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370693" y="1769540"/>
            <a:ext cx="9440034" cy="1828801"/>
          </a:xfrm>
        </p:spPr>
        <p:txBody>
          <a:bodyPr anchor="b">
            <a:normAutofit/>
          </a:bodyPr>
          <a:lstStyle>
            <a:lvl1pPr algn="ctr">
              <a:defRPr sz="5400"/>
            </a:lvl1pPr>
          </a:lstStyle>
          <a:p>
            <a:r>
              <a:rPr lang="en-US"/>
              <a:t>Click to edit Master title style</a:t>
            </a:r>
            <a:endParaRPr lang="en-US" dirty="0"/>
          </a:p>
        </p:txBody>
      </p:sp>
      <p:sp>
        <p:nvSpPr>
          <p:cNvPr id="3" name="Subtitle 2"/>
          <p:cNvSpPr>
            <a:spLocks noGrp="1"/>
          </p:cNvSpPr>
          <p:nvPr>
            <p:ph type="subTitle" idx="1"/>
          </p:nvPr>
        </p:nvSpPr>
        <p:spPr>
          <a:xfrm>
            <a:off x="1370693" y="3773489"/>
            <a:ext cx="9440034" cy="1049867"/>
          </a:xfrm>
        </p:spPr>
        <p:txBody>
          <a:bodyPr anchor="t"/>
          <a:lstStyle>
            <a:lvl1pPr marL="0" indent="0" algn="ctr">
              <a:buNone/>
              <a:defRPr>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88D38747-4367-4BD2-8D51-C97E202738E2}" type="datetime1">
              <a:rPr lang="en-US" smtClean="0"/>
              <a:t>12/4/2024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255346353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pic>
        <p:nvPicPr>
          <p:cNvPr id="16" name="Picture 15" descr="Slate-V2-HD-panoPhotoInset.png">
            <a:extLst>
              <a:ext uri="{FF2B5EF4-FFF2-40B4-BE49-F238E27FC236}">
                <a16:creationId xmlns:a16="http://schemas.microsoft.com/office/drawing/2014/main" id="{CE39118B-B3AD-4BD4-BA22-DEFF4E76CE9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13883" y="547807"/>
            <a:ext cx="10141799" cy="3816806"/>
          </a:xfrm>
          <a:prstGeom prst="rect">
            <a:avLst/>
          </a:prstGeom>
        </p:spPr>
      </p:pic>
      <p:sp>
        <p:nvSpPr>
          <p:cNvPr id="2" name="Title 1"/>
          <p:cNvSpPr>
            <a:spLocks noGrp="1"/>
          </p:cNvSpPr>
          <p:nvPr>
            <p:ph type="title"/>
          </p:nvPr>
        </p:nvSpPr>
        <p:spPr>
          <a:xfrm>
            <a:off x="913806" y="4565255"/>
            <a:ext cx="10355326" cy="543472"/>
          </a:xfrm>
        </p:spPr>
        <p:txBody>
          <a:bodyPr anchor="b">
            <a:normAutofit/>
          </a:bodyPr>
          <a:lstStyle>
            <a:lvl1pPr algn="ctr">
              <a:defRPr sz="280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69349" y="695009"/>
            <a:ext cx="9845346" cy="3525671"/>
          </a:xfrm>
          <a:effectLst>
            <a:outerShdw blurRad="38100" dist="25400" dir="4440000">
              <a:srgbClr val="000000">
                <a:alpha val="36000"/>
              </a:srgbClr>
            </a:outerShdw>
          </a:effectLst>
        </p:spPr>
        <p:txBody>
          <a:bodyPr anchor="t">
            <a:normAutofit/>
          </a:bodyPr>
          <a:lstStyle>
            <a:lvl1pPr marL="0" indent="0" algn="ctr">
              <a:buNone/>
              <a:defRPr sz="2000"/>
            </a:lvl1pPr>
            <a:lvl2pPr marL="457200" indent="0">
              <a:buNone/>
              <a:defRPr sz="2000"/>
            </a:lvl2pPr>
            <a:lvl3pPr marL="914400" indent="0">
              <a:buNone/>
              <a:defRPr sz="20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913795" y="5247728"/>
            <a:ext cx="10353762" cy="543472"/>
          </a:xfrm>
        </p:spPr>
        <p:txBody>
          <a:bodyPr anchor="t"/>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11F1B079-7EF0-44EE-B798-BCC497C9F3B2}" type="datetime1">
              <a:rPr lang="en-US" smtClean="0"/>
              <a:t>12/4/2024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93357215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913795" y="608437"/>
            <a:ext cx="10353762" cy="3534344"/>
          </a:xfrm>
        </p:spPr>
        <p:txBody>
          <a:bodyPr anchor="ctr">
            <a:normAutofit/>
          </a:bodyPr>
          <a:lstStyle>
            <a:lvl1pPr>
              <a:defRPr sz="4000"/>
            </a:lvl1pPr>
          </a:lstStyle>
          <a:p>
            <a:r>
              <a:rPr lang="en-US"/>
              <a:t>Click to edit Master title style</a:t>
            </a:r>
            <a:endParaRPr lang="en-US" dirty="0"/>
          </a:p>
        </p:txBody>
      </p:sp>
      <p:sp>
        <p:nvSpPr>
          <p:cNvPr id="4" name="Text Placeholder 3"/>
          <p:cNvSpPr>
            <a:spLocks noGrp="1"/>
          </p:cNvSpPr>
          <p:nvPr>
            <p:ph type="body" sz="half" idx="2"/>
          </p:nvPr>
        </p:nvSpPr>
        <p:spPr>
          <a:xfrm>
            <a:off x="913794" y="4295180"/>
            <a:ext cx="10353763" cy="1501826"/>
          </a:xfrm>
        </p:spPr>
        <p:txBody>
          <a:bodyPr anchor="ct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28FF70A8-1D13-4657-95F0-A9EA54967B8D}" type="datetime1">
              <a:rPr lang="en-US" smtClean="0"/>
              <a:t>12/4/2024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3136521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600"/>
            <a:ext cx="9302752" cy="2992904"/>
          </a:xfrm>
        </p:spPr>
        <p:txBody>
          <a:bodyPr anchor="ctr">
            <a:normAutofit/>
          </a:bodyPr>
          <a:lstStyle>
            <a:lvl1pPr>
              <a:defRPr sz="3600"/>
            </a:lvl1pPr>
          </a:lstStyle>
          <a:p>
            <a:r>
              <a:rPr lang="en-US"/>
              <a:t>Click to edit Master title style</a:t>
            </a:r>
            <a:endParaRPr lang="en-US" dirty="0"/>
          </a:p>
        </p:txBody>
      </p:sp>
      <p:sp>
        <p:nvSpPr>
          <p:cNvPr id="12" name="Text Placeholder 3"/>
          <p:cNvSpPr>
            <a:spLocks noGrp="1"/>
          </p:cNvSpPr>
          <p:nvPr>
            <p:ph type="body" sz="half" idx="13"/>
          </p:nvPr>
        </p:nvSpPr>
        <p:spPr>
          <a:xfrm>
            <a:off x="1720644" y="3610032"/>
            <a:ext cx="8752299" cy="532749"/>
          </a:xfrm>
        </p:spPr>
        <p:txBody>
          <a:bodyPr anchor="t">
            <a:normAutofit/>
          </a:bodyPr>
          <a:lstStyle>
            <a:lvl1pPr marL="0" indent="0" algn="r">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913794" y="4304353"/>
            <a:ext cx="10353763" cy="1489496"/>
          </a:xfrm>
        </p:spPr>
        <p:txBody>
          <a:bodyPr anchor="ctr">
            <a:normAutofit/>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21EB90AC-71BD-4C7F-8ACA-7B3F18292E63}" type="datetime1">
              <a:rPr lang="en-US" smtClean="0"/>
              <a:t>12/4/2024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
        <p:nvSpPr>
          <p:cNvPr id="11" name="TextBox 10">
            <a:extLst>
              <a:ext uri="{FF2B5EF4-FFF2-40B4-BE49-F238E27FC236}">
                <a16:creationId xmlns:a16="http://schemas.microsoft.com/office/drawing/2014/main" id="{223F0D53-0705-41B7-8554-09D21E7807F9}"/>
              </a:ext>
            </a:extLst>
          </p:cNvPr>
          <p:cNvSpPr txBox="1"/>
          <p:nvPr/>
        </p:nvSpPr>
        <p:spPr>
          <a:xfrm>
            <a:off x="990600" y="884796"/>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3" name="TextBox 12">
            <a:extLst>
              <a:ext uri="{FF2B5EF4-FFF2-40B4-BE49-F238E27FC236}">
                <a16:creationId xmlns:a16="http://schemas.microsoft.com/office/drawing/2014/main" id="{C7F647CD-0F1A-4BB3-89E0-A74F1E1B098D}"/>
              </a:ext>
            </a:extLst>
          </p:cNvPr>
          <p:cNvSpPr txBox="1"/>
          <p:nvPr/>
        </p:nvSpPr>
        <p:spPr>
          <a:xfrm>
            <a:off x="10504716" y="2928258"/>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311635087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913794" y="2126942"/>
            <a:ext cx="10353763" cy="2511835"/>
          </a:xfrm>
        </p:spPr>
        <p:txBody>
          <a:bodyPr anchor="b"/>
          <a:lstStyle>
            <a:lvl1pP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913784" y="4650556"/>
            <a:ext cx="10352199" cy="1140644"/>
          </a:xfrm>
        </p:spPr>
        <p:txBody>
          <a:bodyPr anchor="t"/>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E6EFC2C-8905-46F0-B443-CE905B76BA01}" type="datetime1">
              <a:rPr lang="en-US" smtClean="0"/>
              <a:t>12/4/2024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41464956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913795" y="609600"/>
            <a:ext cx="10353762" cy="970450"/>
          </a:xfrm>
        </p:spPr>
        <p:txBody>
          <a:bodyPr/>
          <a:lstStyle/>
          <a:p>
            <a:r>
              <a:rPr lang="en-US"/>
              <a:t>Click to edit Master title style</a:t>
            </a:r>
            <a:endParaRPr lang="en-US" dirty="0"/>
          </a:p>
        </p:txBody>
      </p:sp>
      <p:sp>
        <p:nvSpPr>
          <p:cNvPr id="7" name="Text Placeholder 2"/>
          <p:cNvSpPr>
            <a:spLocks noGrp="1"/>
          </p:cNvSpPr>
          <p:nvPr>
            <p:ph type="body" idx="1"/>
          </p:nvPr>
        </p:nvSpPr>
        <p:spPr>
          <a:xfrm>
            <a:off x="913795" y="1885950"/>
            <a:ext cx="3300984" cy="764782"/>
          </a:xfrm>
        </p:spPr>
        <p:txBody>
          <a:bodyPr anchor="b">
            <a:noAutofit/>
          </a:bodyPr>
          <a:lstStyle>
            <a:lvl1pPr marL="0" indent="0" algn="ctr">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8" name="Text Placeholder 3"/>
          <p:cNvSpPr>
            <a:spLocks noGrp="1"/>
          </p:cNvSpPr>
          <p:nvPr>
            <p:ph type="body" sz="half" idx="15"/>
          </p:nvPr>
        </p:nvSpPr>
        <p:spPr>
          <a:xfrm>
            <a:off x="913795" y="2768112"/>
            <a:ext cx="3300984" cy="302308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446711" y="1885949"/>
            <a:ext cx="3300984" cy="764783"/>
          </a:xfrm>
        </p:spPr>
        <p:txBody>
          <a:bodyPr anchor="b">
            <a:noAutofit/>
          </a:bodyPr>
          <a:lstStyle>
            <a:lvl1pPr marL="0" indent="0" algn="ctr">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10" name="Text Placeholder 3"/>
          <p:cNvSpPr>
            <a:spLocks noGrp="1"/>
          </p:cNvSpPr>
          <p:nvPr>
            <p:ph type="body" sz="half" idx="16"/>
          </p:nvPr>
        </p:nvSpPr>
        <p:spPr>
          <a:xfrm>
            <a:off x="4441435" y="2768112"/>
            <a:ext cx="3300984" cy="302308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Click to edit Master text styles</a:t>
            </a:r>
          </a:p>
        </p:txBody>
      </p:sp>
      <p:sp>
        <p:nvSpPr>
          <p:cNvPr id="11" name="Text Placeholder 4"/>
          <p:cNvSpPr>
            <a:spLocks noGrp="1"/>
          </p:cNvSpPr>
          <p:nvPr>
            <p:ph type="body" sz="quarter" idx="13"/>
          </p:nvPr>
        </p:nvSpPr>
        <p:spPr>
          <a:xfrm>
            <a:off x="7966572" y="1885950"/>
            <a:ext cx="3300984" cy="764782"/>
          </a:xfrm>
        </p:spPr>
        <p:txBody>
          <a:bodyPr anchor="b">
            <a:noAutofit/>
          </a:bodyPr>
          <a:lstStyle>
            <a:lvl1pPr marL="0" indent="0" algn="ctr">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12" name="Text Placeholder 3"/>
          <p:cNvSpPr>
            <a:spLocks noGrp="1"/>
          </p:cNvSpPr>
          <p:nvPr>
            <p:ph type="body" sz="half" idx="17"/>
          </p:nvPr>
        </p:nvSpPr>
        <p:spPr>
          <a:xfrm>
            <a:off x="7966572" y="2768110"/>
            <a:ext cx="3300984" cy="3023089"/>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D9079DC3-C9B5-499E-9140-0DC28B7074E2}" type="datetime1">
              <a:rPr lang="en-US" smtClean="0"/>
              <a:t>12/4/2024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13222508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pic>
        <p:nvPicPr>
          <p:cNvPr id="2" name="Picture 1" descr="Slate-V2-HD-3colPhotoInset.png">
            <a:extLst>
              <a:ext uri="{FF2B5EF4-FFF2-40B4-BE49-F238E27FC236}">
                <a16:creationId xmlns:a16="http://schemas.microsoft.com/office/drawing/2014/main" id="{7E87C569-D426-4615-ADA7-B370EA98340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97962" y="1818214"/>
            <a:ext cx="3339972" cy="1847851"/>
          </a:xfrm>
          <a:prstGeom prst="rect">
            <a:avLst/>
          </a:prstGeom>
        </p:spPr>
      </p:pic>
      <p:pic>
        <p:nvPicPr>
          <p:cNvPr id="36" name="Picture 35" descr="Slate-V2-HD-3colPhotoInset.png">
            <a:extLst>
              <a:ext uri="{FF2B5EF4-FFF2-40B4-BE49-F238E27FC236}">
                <a16:creationId xmlns:a16="http://schemas.microsoft.com/office/drawing/2014/main" id="{7B353ED4-7AD0-46C9-88ED-1A16B1433AF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403800" y="1818214"/>
            <a:ext cx="3339972" cy="1847851"/>
          </a:xfrm>
          <a:prstGeom prst="rect">
            <a:avLst/>
          </a:prstGeom>
        </p:spPr>
      </p:pic>
      <p:pic>
        <p:nvPicPr>
          <p:cNvPr id="37" name="Picture 36" descr="Slate-V2-HD-3colPhotoInset.png">
            <a:extLst>
              <a:ext uri="{FF2B5EF4-FFF2-40B4-BE49-F238E27FC236}">
                <a16:creationId xmlns:a16="http://schemas.microsoft.com/office/drawing/2014/main" id="{F561D985-AD57-459A-B3A6-EBF29603976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936051" y="1818214"/>
            <a:ext cx="3339972" cy="1847851"/>
          </a:xfrm>
          <a:prstGeom prst="rect">
            <a:avLst/>
          </a:prstGeom>
        </p:spPr>
      </p:pic>
      <p:sp>
        <p:nvSpPr>
          <p:cNvPr id="30" name="Title 1"/>
          <p:cNvSpPr>
            <a:spLocks noGrp="1"/>
          </p:cNvSpPr>
          <p:nvPr>
            <p:ph type="title"/>
          </p:nvPr>
        </p:nvSpPr>
        <p:spPr>
          <a:xfrm>
            <a:off x="913794" y="609600"/>
            <a:ext cx="10353763" cy="970450"/>
          </a:xfrm>
        </p:spPr>
        <p:txBody>
          <a:bodyPr/>
          <a:lstStyle/>
          <a:p>
            <a:r>
              <a:rPr lang="en-US"/>
              <a:t>Click to edit Master title style</a:t>
            </a:r>
            <a:endParaRPr lang="en-US" dirty="0"/>
          </a:p>
        </p:txBody>
      </p:sp>
      <p:sp>
        <p:nvSpPr>
          <p:cNvPr id="19" name="Text Placeholder 2"/>
          <p:cNvSpPr>
            <a:spLocks noGrp="1"/>
          </p:cNvSpPr>
          <p:nvPr>
            <p:ph type="body" idx="1"/>
          </p:nvPr>
        </p:nvSpPr>
        <p:spPr>
          <a:xfrm>
            <a:off x="913795" y="3904106"/>
            <a:ext cx="3300984" cy="576262"/>
          </a:xfrm>
        </p:spPr>
        <p:txBody>
          <a:bodyPr anchor="b">
            <a:noAutofit/>
          </a:bodyPr>
          <a:lstStyle>
            <a:lvl1pPr marL="0" indent="0" algn="ctr">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20" name="Picture Placeholder 2"/>
          <p:cNvSpPr>
            <a:spLocks noGrp="1" noChangeAspect="1"/>
          </p:cNvSpPr>
          <p:nvPr>
            <p:ph type="pic" idx="15"/>
          </p:nvPr>
        </p:nvSpPr>
        <p:spPr>
          <a:xfrm>
            <a:off x="1018102" y="1938918"/>
            <a:ext cx="3092368" cy="1602954"/>
          </a:xfrm>
          <a:prstGeom prst="roundRect">
            <a:avLst>
              <a:gd name="adj" fmla="val 1858"/>
            </a:avLst>
          </a:prstGeom>
          <a:effectLst>
            <a:outerShdw blurRad="38100" dist="25400" dir="4440000">
              <a:srgbClr val="000000">
                <a:alpha val="36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913795" y="4572443"/>
            <a:ext cx="3300984" cy="121875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442788" y="3904106"/>
            <a:ext cx="3300984" cy="576262"/>
          </a:xfrm>
        </p:spPr>
        <p:txBody>
          <a:bodyPr anchor="b">
            <a:noAutofit/>
          </a:bodyPr>
          <a:lstStyle>
            <a:lvl1pPr marL="0" indent="0" algn="ctr">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23" name="Picture Placeholder 2"/>
          <p:cNvSpPr>
            <a:spLocks noGrp="1" noChangeAspect="1"/>
          </p:cNvSpPr>
          <p:nvPr>
            <p:ph type="pic" idx="21"/>
          </p:nvPr>
        </p:nvSpPr>
        <p:spPr>
          <a:xfrm>
            <a:off x="4545743" y="1939094"/>
            <a:ext cx="3092368" cy="1608164"/>
          </a:xfrm>
          <a:prstGeom prst="roundRect">
            <a:avLst>
              <a:gd name="adj" fmla="val 1858"/>
            </a:avLst>
          </a:prstGeom>
          <a:effectLst>
            <a:outerShdw blurRad="38100" dist="25400" dir="4440000">
              <a:srgbClr val="000000">
                <a:alpha val="36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4441435" y="4572442"/>
            <a:ext cx="3300984" cy="121875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966697" y="3904106"/>
            <a:ext cx="3300984" cy="576262"/>
          </a:xfrm>
        </p:spPr>
        <p:txBody>
          <a:bodyPr anchor="b">
            <a:noAutofit/>
          </a:bodyPr>
          <a:lstStyle>
            <a:lvl1pPr marL="0" indent="0" algn="ctr">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8075698" y="1934432"/>
            <a:ext cx="3092368" cy="1607294"/>
          </a:xfrm>
          <a:prstGeom prst="roundRect">
            <a:avLst>
              <a:gd name="adj" fmla="val 1858"/>
            </a:avLst>
          </a:prstGeom>
          <a:effectLst>
            <a:outerShdw blurRad="38100" dist="25400" dir="4440000">
              <a:srgbClr val="000000">
                <a:alpha val="36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7966572" y="4572442"/>
            <a:ext cx="3300984" cy="121875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30BB33EA-E472-4D22-9C03-A9C14AA21CED}" type="datetime1">
              <a:rPr lang="en-US" smtClean="0"/>
              <a:t>12/4/2024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73394000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17E833E-1B6D-415F-AD29-75AE8C43BD0D}" type="datetime1">
              <a:rPr lang="en-US" smtClean="0"/>
              <a:t>12/4/2024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819799347"/>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983068" y="609599"/>
            <a:ext cx="2284487" cy="5181601"/>
          </a:xfrm>
        </p:spPr>
        <p:txBody>
          <a:bodyPr vert="eaVert"/>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913796" y="609599"/>
            <a:ext cx="7916872" cy="5181601"/>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452596F-08A7-4B70-989A-F2B1CF31E66B}" type="datetime1">
              <a:rPr lang="en-US" smtClean="0"/>
              <a:t>12/4/2024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08376911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3C55A3C-5767-4844-A0A3-83778C2E5409}" type="datetime1">
              <a:rPr lang="en-US" smtClean="0"/>
              <a:t>12/4/2024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73828928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295401" y="1761067"/>
            <a:ext cx="9590550" cy="1828813"/>
          </a:xfrm>
        </p:spPr>
        <p:txBody>
          <a:bodyPr anchor="b"/>
          <a:lstStyle>
            <a:lvl1pPr algn="ctr">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295401" y="3763439"/>
            <a:ext cx="9590550" cy="1333494"/>
          </a:xfrm>
        </p:spPr>
        <p:txBody>
          <a:bodyPr anchor="t"/>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AE507A8-A5CF-4D38-AB86-7EDDA87A85D4}" type="datetime1">
              <a:rPr lang="en-US" smtClean="0"/>
              <a:t>12/4/2024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89051820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913795" y="609600"/>
            <a:ext cx="10353762" cy="1261872"/>
          </a:xfrm>
        </p:spPr>
        <p:txBody>
          <a:bodyPr/>
          <a:lstStyle/>
          <a:p>
            <a:r>
              <a:rPr lang="en-US"/>
              <a:t>Click to edit Master title style</a:t>
            </a:r>
            <a:endParaRPr lang="en-US" dirty="0"/>
          </a:p>
        </p:txBody>
      </p:sp>
      <p:sp>
        <p:nvSpPr>
          <p:cNvPr id="3" name="Content Placeholder 2"/>
          <p:cNvSpPr>
            <a:spLocks noGrp="1"/>
          </p:cNvSpPr>
          <p:nvPr>
            <p:ph sz="half" idx="1"/>
          </p:nvPr>
        </p:nvSpPr>
        <p:spPr>
          <a:xfrm>
            <a:off x="913795" y="2076450"/>
            <a:ext cx="4856841" cy="3622671"/>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410716" y="2076451"/>
            <a:ext cx="4856841" cy="3622672"/>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BDFCD27C-8599-43EF-BA1D-14DDC1946E06}" type="datetime1">
              <a:rPr lang="en-US" smtClean="0"/>
              <a:t>12/4/2024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04157064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pic>
        <p:nvPicPr>
          <p:cNvPr id="20" name="Picture 19" descr="Slate-V2-HD-compPhotoInset.png">
            <a:extLst>
              <a:ext uri="{FF2B5EF4-FFF2-40B4-BE49-F238E27FC236}">
                <a16:creationId xmlns:a16="http://schemas.microsoft.com/office/drawing/2014/main" id="{37B721FF-D609-4D98-9D19-CF75AA8A54F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13795" y="1734506"/>
            <a:ext cx="5029200" cy="4099959"/>
          </a:xfrm>
          <a:prstGeom prst="rect">
            <a:avLst/>
          </a:prstGeom>
        </p:spPr>
      </p:pic>
      <p:pic>
        <p:nvPicPr>
          <p:cNvPr id="21" name="Picture 20" descr="Slate-V2-HD-compPhotoInset.png">
            <a:extLst>
              <a:ext uri="{FF2B5EF4-FFF2-40B4-BE49-F238E27FC236}">
                <a16:creationId xmlns:a16="http://schemas.microsoft.com/office/drawing/2014/main" id="{073936BD-C868-433F-8E84-D6DD8E640E3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238357" y="1734506"/>
            <a:ext cx="5029200" cy="4099959"/>
          </a:xfrm>
          <a:prstGeom prst="rect">
            <a:avLst/>
          </a:prstGeom>
        </p:spPr>
      </p:pic>
      <p:sp>
        <p:nvSpPr>
          <p:cNvPr id="2" name="Title 1"/>
          <p:cNvSpPr>
            <a:spLocks noGrp="1"/>
          </p:cNvSpPr>
          <p:nvPr>
            <p:ph type="title"/>
          </p:nvPr>
        </p:nvSpPr>
        <p:spPr>
          <a:xfrm>
            <a:off x="913795" y="609600"/>
            <a:ext cx="10353762" cy="970450"/>
          </a:xfrm>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046013" y="1855153"/>
            <a:ext cx="4764764" cy="692494"/>
          </a:xfrm>
        </p:spPr>
        <p:txBody>
          <a:bodyPr anchor="b">
            <a:noAutofit/>
          </a:bodyPr>
          <a:lstStyle>
            <a:lvl1pPr marL="0" indent="0" algn="ctr">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p:cNvSpPr>
            <a:spLocks noGrp="1"/>
          </p:cNvSpPr>
          <p:nvPr>
            <p:ph sz="half" idx="2"/>
          </p:nvPr>
        </p:nvSpPr>
        <p:spPr>
          <a:xfrm>
            <a:off x="1046013" y="2702103"/>
            <a:ext cx="4764764" cy="3043533"/>
          </a:xfrm>
        </p:spPr>
        <p:txBody>
          <a:bodyPr anchor="t">
            <a:normAutofit/>
          </a:bodyPr>
          <a:lstStyle>
            <a:lvl1pPr>
              <a:defRPr sz="1800"/>
            </a:lvl1pPr>
            <a:lvl2pPr>
              <a:defRPr sz="1600"/>
            </a:lvl2pPr>
            <a:lvl3pPr>
              <a:defRPr sz="1400"/>
            </a:lvl3pPr>
            <a:lvl4pPr>
              <a:defRPr sz="1200"/>
            </a:lvl4pPr>
            <a:lvl5pPr>
              <a:defRPr sz="12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p:cNvSpPr>
            <a:spLocks noGrp="1"/>
          </p:cNvSpPr>
          <p:nvPr>
            <p:ph type="body" sz="quarter" idx="3"/>
          </p:nvPr>
        </p:nvSpPr>
        <p:spPr>
          <a:xfrm>
            <a:off x="6363166" y="1855152"/>
            <a:ext cx="4779582" cy="692495"/>
          </a:xfrm>
        </p:spPr>
        <p:txBody>
          <a:bodyPr anchor="b">
            <a:noAutofit/>
          </a:bodyPr>
          <a:lstStyle>
            <a:lvl1pPr marL="0" indent="0" algn="ctr">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p:cNvSpPr>
            <a:spLocks noGrp="1"/>
          </p:cNvSpPr>
          <p:nvPr>
            <p:ph sz="quarter" idx="4"/>
          </p:nvPr>
        </p:nvSpPr>
        <p:spPr>
          <a:xfrm>
            <a:off x="6363167" y="2702103"/>
            <a:ext cx="4779581" cy="3043533"/>
          </a:xfrm>
        </p:spPr>
        <p:txBody>
          <a:bodyPr anchor="t">
            <a:normAutofit/>
          </a:bodyPr>
          <a:lstStyle>
            <a:lvl1pPr>
              <a:defRPr sz="1800"/>
            </a:lvl1pPr>
            <a:lvl2pPr>
              <a:defRPr sz="1600"/>
            </a:lvl2pPr>
            <a:lvl3pPr>
              <a:defRPr sz="1400"/>
            </a:lvl3pPr>
            <a:lvl4pPr>
              <a:defRPr sz="1200"/>
            </a:lvl4pPr>
            <a:lvl5pPr>
              <a:defRPr sz="12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Date Placeholder 6"/>
          <p:cNvSpPr>
            <a:spLocks noGrp="1"/>
          </p:cNvSpPr>
          <p:nvPr>
            <p:ph type="dt" sz="half" idx="10"/>
          </p:nvPr>
        </p:nvSpPr>
        <p:spPr/>
        <p:txBody>
          <a:bodyPr/>
          <a:lstStyle/>
          <a:p>
            <a:fld id="{49343D99-809A-49C0-96E5-4250D0B498EE}" type="datetime1">
              <a:rPr lang="en-US" smtClean="0"/>
              <a:t>12/4/2024</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29381965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A143DE9B-B678-4EFB-BB7D-A4370204A0B0}" type="datetime1">
              <a:rPr lang="en-US" smtClean="0"/>
              <a:t>12/4/2024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50638589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E68812DA-F765-4142-A6A3-A8ED7235E082}" type="datetime1">
              <a:rPr lang="en-US" smtClean="0"/>
              <a:t>12/4/2024</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59354623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13795" y="609600"/>
            <a:ext cx="3706889" cy="1821918"/>
          </a:xfrm>
        </p:spPr>
        <p:txBody>
          <a:bodyPr anchor="b">
            <a:normAutofit/>
          </a:bodyPr>
          <a:lstStyle>
            <a:lvl1pPr algn="ctr">
              <a:defRPr sz="2800" b="0"/>
            </a:lvl1pPr>
          </a:lstStyle>
          <a:p>
            <a:r>
              <a:rPr lang="en-US"/>
              <a:t>Click to edit Master title style</a:t>
            </a:r>
            <a:endParaRPr lang="en-US" dirty="0"/>
          </a:p>
        </p:txBody>
      </p:sp>
      <p:sp>
        <p:nvSpPr>
          <p:cNvPr id="3" name="Content Placeholder 2"/>
          <p:cNvSpPr>
            <a:spLocks noGrp="1"/>
          </p:cNvSpPr>
          <p:nvPr>
            <p:ph idx="1"/>
          </p:nvPr>
        </p:nvSpPr>
        <p:spPr>
          <a:xfrm>
            <a:off x="4855633" y="609600"/>
            <a:ext cx="6411924" cy="5080001"/>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913795" y="2673351"/>
            <a:ext cx="3706889" cy="3016250"/>
          </a:xfrm>
        </p:spPr>
        <p:txBody>
          <a:bodyPr anchor="t">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3E0277FD-7DE6-41D4-930D-AC99F5AFE54E}" type="datetime1">
              <a:rPr lang="en-US" smtClean="0"/>
              <a:t>12/4/2024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116168219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pic>
        <p:nvPicPr>
          <p:cNvPr id="22" name="Picture 21" descr="Slate-V2-HD-vertPhotoInset.png">
            <a:extLst>
              <a:ext uri="{FF2B5EF4-FFF2-40B4-BE49-F238E27FC236}">
                <a16:creationId xmlns:a16="http://schemas.microsoft.com/office/drawing/2014/main" id="{4D06E496-ACBA-4063-B4A1-C5C484EE5A7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293665" y="609600"/>
            <a:ext cx="3584166" cy="5204832"/>
          </a:xfrm>
          <a:prstGeom prst="rect">
            <a:avLst/>
          </a:prstGeom>
        </p:spPr>
      </p:pic>
      <p:sp>
        <p:nvSpPr>
          <p:cNvPr id="2" name="Title 1"/>
          <p:cNvSpPr>
            <a:spLocks noGrp="1"/>
          </p:cNvSpPr>
          <p:nvPr>
            <p:ph type="title"/>
          </p:nvPr>
        </p:nvSpPr>
        <p:spPr>
          <a:xfrm>
            <a:off x="913795" y="763701"/>
            <a:ext cx="5707899" cy="1675559"/>
          </a:xfrm>
        </p:spPr>
        <p:txBody>
          <a:bodyPr anchor="b">
            <a:noAutofit/>
          </a:bodyPr>
          <a:lstStyle>
            <a:lvl1pPr algn="ctr">
              <a:defRPr sz="32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7442551" y="763702"/>
            <a:ext cx="3275751" cy="4912822"/>
          </a:xfrm>
          <a:effectLst>
            <a:outerShdw blurRad="38100" dist="25400" dir="4440000">
              <a:srgbClr val="000000">
                <a:alpha val="36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473698" y="2679699"/>
            <a:ext cx="4588094" cy="3135695"/>
          </a:xfrm>
        </p:spPr>
        <p:txBody>
          <a:bodyPr anchor="t">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9EA15526-7079-4B7B-987C-1B5FAE11A0FF}" type="datetime1">
              <a:rPr lang="en-US" smtClean="0"/>
              <a:t>12/4/2024</a:t>
            </a:fld>
            <a:endParaRPr lang="en-US" dirty="0"/>
          </a:p>
        </p:txBody>
      </p:sp>
      <p:sp>
        <p:nvSpPr>
          <p:cNvPr id="6" name="Footer Placeholder 5"/>
          <p:cNvSpPr>
            <a:spLocks noGrp="1"/>
          </p:cNvSpPr>
          <p:nvPr>
            <p:ph type="ftr" sz="quarter" idx="11"/>
          </p:nvPr>
        </p:nvSpPr>
        <p:spPr/>
        <p:txBody>
          <a:bodyPr/>
          <a:lstStyle/>
          <a:p>
            <a:pPr algn="l"/>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60103237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913795" y="609600"/>
            <a:ext cx="10353762" cy="1257300"/>
          </a:xfrm>
          <a:prstGeom prst="rect">
            <a:avLst/>
          </a:prstGeom>
          <a:effectLst>
            <a:outerShdw blurRad="25400" dir="17880000">
              <a:srgbClr val="000000">
                <a:alpha val="46000"/>
              </a:srgbClr>
            </a:outerShdw>
          </a:effectLst>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913795" y="2076450"/>
            <a:ext cx="10353762" cy="3714749"/>
          </a:xfrm>
          <a:prstGeom prst="rect">
            <a:avLst/>
          </a:prstGeom>
          <a:effectLst>
            <a:outerShdw blurRad="25400" dir="17880000">
              <a:srgbClr val="000000">
                <a:alpha val="46000"/>
              </a:srgbClr>
            </a:outerShdw>
          </a:effectLst>
        </p:spPr>
        <p:txBody>
          <a:bodyPr vert="horz" lIns="91440" tIns="45720" rIns="91440" bIns="45720" rtlCol="0"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678736" y="6000749"/>
            <a:ext cx="2743200" cy="365125"/>
          </a:xfrm>
          <a:prstGeom prst="rect">
            <a:avLst/>
          </a:prstGeom>
        </p:spPr>
        <p:txBody>
          <a:bodyPr vert="horz" lIns="91440" tIns="45720" rIns="91440" bIns="45720" rtlCol="0" anchor="ctr"/>
          <a:lstStyle>
            <a:lvl1pPr algn="r">
              <a:defRPr sz="1100">
                <a:solidFill>
                  <a:schemeClr val="tx1">
                    <a:lumMod val="95000"/>
                  </a:schemeClr>
                </a:solidFill>
                <a:effectLst>
                  <a:outerShdw blurRad="50800" dist="38100" dir="2700000" algn="tl" rotWithShape="0">
                    <a:schemeClr val="bg1">
                      <a:alpha val="43000"/>
                    </a:schemeClr>
                  </a:outerShdw>
                </a:effectLst>
              </a:defRPr>
            </a:lvl1pPr>
          </a:lstStyle>
          <a:p>
            <a:fld id="{073ED0CC-082F-4160-86E5-0D6041F12778}" type="datetime1">
              <a:rPr lang="en-US" smtClean="0"/>
              <a:t>12/4/2024</a:t>
            </a:fld>
            <a:endParaRPr lang="en-US" dirty="0"/>
          </a:p>
        </p:txBody>
      </p:sp>
      <p:sp>
        <p:nvSpPr>
          <p:cNvPr id="5" name="Footer Placeholder 4"/>
          <p:cNvSpPr>
            <a:spLocks noGrp="1"/>
          </p:cNvSpPr>
          <p:nvPr>
            <p:ph type="ftr" sz="quarter" idx="3"/>
          </p:nvPr>
        </p:nvSpPr>
        <p:spPr>
          <a:xfrm>
            <a:off x="913795" y="6000749"/>
            <a:ext cx="6672865" cy="365125"/>
          </a:xfrm>
          <a:prstGeom prst="rect">
            <a:avLst/>
          </a:prstGeom>
        </p:spPr>
        <p:txBody>
          <a:bodyPr vert="horz" lIns="91440" tIns="45720" rIns="91440" bIns="45720" rtlCol="0" anchor="ctr"/>
          <a:lstStyle>
            <a:lvl1pPr algn="l">
              <a:defRPr sz="1100">
                <a:solidFill>
                  <a:schemeClr val="tx1">
                    <a:lumMod val="95000"/>
                  </a:schemeClr>
                </a:solidFill>
                <a:effectLst>
                  <a:outerShdw blurRad="50800" dist="38100" dir="2700000" algn="tl" rotWithShape="0">
                    <a:schemeClr val="bg1">
                      <a:alpha val="43000"/>
                    </a:schemeClr>
                  </a:outerShdw>
                </a:effectLst>
              </a:defRPr>
            </a:lvl1pPr>
          </a:lstStyle>
          <a:p>
            <a:endParaRPr lang="en-US" dirty="0"/>
          </a:p>
        </p:txBody>
      </p:sp>
      <p:sp>
        <p:nvSpPr>
          <p:cNvPr id="6" name="Slide Number Placeholder 5"/>
          <p:cNvSpPr>
            <a:spLocks noGrp="1"/>
          </p:cNvSpPr>
          <p:nvPr>
            <p:ph type="sldNum" sz="quarter" idx="4"/>
          </p:nvPr>
        </p:nvSpPr>
        <p:spPr>
          <a:xfrm>
            <a:off x="10514011" y="6000749"/>
            <a:ext cx="753545" cy="365125"/>
          </a:xfrm>
          <a:prstGeom prst="rect">
            <a:avLst/>
          </a:prstGeom>
        </p:spPr>
        <p:txBody>
          <a:bodyPr vert="horz" lIns="91440" tIns="45720" rIns="91440" bIns="45720" rtlCol="0" anchor="ctr"/>
          <a:lstStyle>
            <a:lvl1pPr algn="r">
              <a:defRPr sz="1100">
                <a:solidFill>
                  <a:schemeClr val="tx1">
                    <a:lumMod val="95000"/>
                  </a:schemeClr>
                </a:solidFill>
                <a:effectLst>
                  <a:outerShdw blurRad="50800" dist="38100" dir="2700000" algn="tl" rotWithShape="0">
                    <a:schemeClr val="bg1">
                      <a:alpha val="43000"/>
                    </a:schemeClr>
                  </a:outerShdw>
                </a:effectLst>
              </a:defRPr>
            </a:lvl1pPr>
          </a:lstStyle>
          <a:p>
            <a:fld id="{3A98EE3D-8CD1-4C3F-BD1C-C98C9596463C}" type="slidenum">
              <a:rPr lang="en-US" smtClean="0"/>
              <a:t>‹#›</a:t>
            </a:fld>
            <a:endParaRPr lang="en-US" dirty="0"/>
          </a:p>
        </p:txBody>
      </p:sp>
    </p:spTree>
    <p:extLst>
      <p:ext uri="{BB962C8B-B14F-4D97-AF65-F5344CB8AC3E}">
        <p14:creationId xmlns:p14="http://schemas.microsoft.com/office/powerpoint/2010/main" val="3501116242"/>
      </p:ext>
    </p:extLst>
  </p:cSld>
  <p:clrMap bg1="dk1" tx1="lt1" bg2="dk2" tx2="lt2" accent1="accent1" accent2="accent2" accent3="accent3" accent4="accent4" accent5="accent5" accent6="accent6" hlink="hlink" folHlink="folHlink"/>
  <p:sldLayoutIdLst>
    <p:sldLayoutId id="2147483677" r:id="rId1"/>
    <p:sldLayoutId id="2147483676" r:id="rId2"/>
    <p:sldLayoutId id="2147483675" r:id="rId3"/>
    <p:sldLayoutId id="2147483674" r:id="rId4"/>
    <p:sldLayoutId id="2147483673" r:id="rId5"/>
    <p:sldLayoutId id="2147483672" r:id="rId6"/>
    <p:sldLayoutId id="2147483671" r:id="rId7"/>
    <p:sldLayoutId id="2147483670" r:id="rId8"/>
    <p:sldLayoutId id="2147483669" r:id="rId9"/>
    <p:sldLayoutId id="2147483668" r:id="rId10"/>
    <p:sldLayoutId id="2147483661" r:id="rId11"/>
    <p:sldLayoutId id="2147483662" r:id="rId12"/>
    <p:sldLayoutId id="2147483663" r:id="rId13"/>
    <p:sldLayoutId id="2147483664" r:id="rId14"/>
    <p:sldLayoutId id="2147483665" r:id="rId15"/>
    <p:sldLayoutId id="2147483666" r:id="rId16"/>
    <p:sldLayoutId id="2147483667" r:id="rId17"/>
  </p:sldLayoutIdLst>
  <p:hf sldNum="0" hdr="0" ftr="0" dt="0"/>
  <p:txStyles>
    <p:titleStyle>
      <a:lvl1pPr algn="ctr" defTabSz="457200" rtl="0" eaLnBrk="1" latinLnBrk="0" hangingPunct="1">
        <a:lnSpc>
          <a:spcPct val="90000"/>
        </a:lnSpc>
        <a:spcBef>
          <a:spcPct val="0"/>
        </a:spcBef>
        <a:buNone/>
        <a:defRPr sz="39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j-lt"/>
          <a:ea typeface="+mj-ea"/>
          <a:cs typeface="Trebuchet M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06000" algn="l" defTabSz="457200" rtl="0" eaLnBrk="1" latinLnBrk="0" hangingPunct="1">
        <a:lnSpc>
          <a:spcPct val="110000"/>
        </a:lnSpc>
        <a:spcBef>
          <a:spcPct val="20000"/>
        </a:spcBef>
        <a:spcAft>
          <a:spcPts val="600"/>
        </a:spcAft>
        <a:buClr>
          <a:schemeClr val="tx2"/>
        </a:buClr>
        <a:buSzPct val="70000"/>
        <a:buFont typeface="Wingdings 2" charset="2"/>
        <a:buChar char=""/>
        <a:defRPr sz="21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1pPr>
      <a:lvl2pPr marL="720000" indent="-270000" algn="l" defTabSz="457200" rtl="0" eaLnBrk="1" latinLnBrk="0" hangingPunct="1">
        <a:lnSpc>
          <a:spcPct val="110000"/>
        </a:lnSpc>
        <a:spcBef>
          <a:spcPct val="20000"/>
        </a:spcBef>
        <a:spcAft>
          <a:spcPts val="600"/>
        </a:spcAft>
        <a:buClr>
          <a:schemeClr val="tx2"/>
        </a:buClr>
        <a:buSzPct val="70000"/>
        <a:buFont typeface="Wingdings 2" charset="2"/>
        <a:buChar char=""/>
        <a:defRPr sz="19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2pPr>
      <a:lvl3pPr marL="1026000" indent="-216000" algn="l" defTabSz="457200" rtl="0" eaLnBrk="1" latinLnBrk="0" hangingPunct="1">
        <a:lnSpc>
          <a:spcPct val="110000"/>
        </a:lnSpc>
        <a:spcBef>
          <a:spcPct val="20000"/>
        </a:spcBef>
        <a:spcAft>
          <a:spcPts val="600"/>
        </a:spcAft>
        <a:buClr>
          <a:schemeClr val="tx2"/>
        </a:buClr>
        <a:buSzPct val="70000"/>
        <a:buFont typeface="Wingdings 2" charset="2"/>
        <a:buChar char=""/>
        <a:defRPr sz="17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3pPr>
      <a:lvl4pPr marL="1386000" indent="-216000" algn="l" defTabSz="457200" rtl="0" eaLnBrk="1" latinLnBrk="0" hangingPunct="1">
        <a:lnSpc>
          <a:spcPct val="110000"/>
        </a:lnSpc>
        <a:spcBef>
          <a:spcPct val="20000"/>
        </a:spcBef>
        <a:spcAft>
          <a:spcPts val="600"/>
        </a:spcAft>
        <a:buClr>
          <a:schemeClr val="tx2"/>
        </a:buClr>
        <a:buSzPct val="70000"/>
        <a:buFont typeface="Wingdings 2" charset="2"/>
        <a:buChar char=""/>
        <a:defRPr sz="15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4pPr>
      <a:lvl5pPr marL="1674000" indent="-216000" algn="l" defTabSz="457200" rtl="0" eaLnBrk="1" latinLnBrk="0" hangingPunct="1">
        <a:lnSpc>
          <a:spcPct val="110000"/>
        </a:lnSpc>
        <a:spcBef>
          <a:spcPct val="20000"/>
        </a:spcBef>
        <a:spcAft>
          <a:spcPts val="600"/>
        </a:spcAft>
        <a:buClr>
          <a:schemeClr val="tx2"/>
        </a:buClr>
        <a:buSzPct val="70000"/>
        <a:buFont typeface="Wingdings 2" charset="2"/>
        <a:buChar char=""/>
        <a:defRPr sz="15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5pPr>
      <a:lvl6pPr marL="20146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6pPr>
      <a:lvl7pPr marL="24018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7pPr>
      <a:lvl8pPr marL="27890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8pPr>
      <a:lvl9pPr marL="31062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7.png"/><Relationship Id="rId4" Type="http://schemas.openxmlformats.org/officeDocument/2006/relationships/image" Target="../media/image6.jpeg"/></Relationships>
</file>

<file path=ppt/slides/_rels/slide10.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6.jpe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6.jpe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6.jpeg"/><Relationship Id="rId1" Type="http://schemas.openxmlformats.org/officeDocument/2006/relationships/slideLayout" Target="../slideLayouts/slideLayout2.xml"/><Relationship Id="rId4" Type="http://schemas.openxmlformats.org/officeDocument/2006/relationships/image" Target="../media/image13.png"/></Relationships>
</file>

<file path=ppt/slides/_rels/slide1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6.jpe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6.jpeg"/><Relationship Id="rId1" Type="http://schemas.openxmlformats.org/officeDocument/2006/relationships/slideLayout" Target="../slideLayouts/slideLayout2.xml"/><Relationship Id="rId5" Type="http://schemas.openxmlformats.org/officeDocument/2006/relationships/image" Target="../media/image15.png"/><Relationship Id="rId4" Type="http://schemas.openxmlformats.org/officeDocument/2006/relationships/image" Target="../media/image14.png"/></Relationships>
</file>

<file path=ppt/slides/_rels/slide1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6.jpe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image" Target="../media/image6.jpeg"/><Relationship Id="rId1" Type="http://schemas.openxmlformats.org/officeDocument/2006/relationships/slideLayout" Target="../slideLayouts/slideLayout2.xml"/><Relationship Id="rId4" Type="http://schemas.openxmlformats.org/officeDocument/2006/relationships/image" Target="../media/image16.png"/></Relationships>
</file>

<file path=ppt/slides/_rels/slide1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6.jpe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6.jpe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8.jpeg"/><Relationship Id="rId2" Type="http://schemas.openxmlformats.org/officeDocument/2006/relationships/image" Target="../media/image6.jpeg"/><Relationship Id="rId1" Type="http://schemas.openxmlformats.org/officeDocument/2006/relationships/slideLayout" Target="../slideLayouts/slideLayout2.xml"/><Relationship Id="rId4" Type="http://schemas.openxmlformats.org/officeDocument/2006/relationships/image" Target="../media/image3.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hyperlink" Target="https://www.kaggle.com/datasets/austinreese/craigslist-carstrucks-data" TargetMode="External"/><Relationship Id="rId2" Type="http://schemas.openxmlformats.org/officeDocument/2006/relationships/image" Target="../media/image6.jpeg"/><Relationship Id="rId1" Type="http://schemas.openxmlformats.org/officeDocument/2006/relationships/slideLayout" Target="../slideLayouts/slideLayout2.xml"/><Relationship Id="rId5" Type="http://schemas.openxmlformats.org/officeDocument/2006/relationships/image" Target="../media/image10.png"/><Relationship Id="rId4" Type="http://schemas.openxmlformats.org/officeDocument/2006/relationships/image" Target="../media/image9.png"/></Relationships>
</file>

<file path=ppt/slides/_rels/slide4.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6.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6.jpe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6.jpe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6.jpe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rotWithShape="1">
          <a:blip r:embed="rId4">
            <a:duotone>
              <a:schemeClr val="bg1">
                <a:shade val="80000"/>
                <a:lumMod val="80000"/>
              </a:schemeClr>
              <a:schemeClr val="bg1">
                <a:tint val="98000"/>
              </a:schemeClr>
            </a:duotone>
          </a:blip>
          <a:stretch/>
        </a:blipFill>
        <a:effectLst/>
      </p:bgPr>
    </p:bg>
    <p:spTree>
      <p:nvGrpSpPr>
        <p:cNvPr id="1" name=""/>
        <p:cNvGrpSpPr/>
        <p:nvPr/>
      </p:nvGrpSpPr>
      <p:grpSpPr>
        <a:xfrm>
          <a:off x="0" y="0"/>
          <a:ext cx="0" cy="0"/>
          <a:chOff x="0" y="0"/>
          <a:chExt cx="0" cy="0"/>
        </a:xfrm>
      </p:grpSpPr>
      <p:pic>
        <p:nvPicPr>
          <p:cNvPr id="4" name="Video 3" descr="Animated Driven Car">
            <a:extLst>
              <a:ext uri="{FF2B5EF4-FFF2-40B4-BE49-F238E27FC236}">
                <a16:creationId xmlns:a16="http://schemas.microsoft.com/office/drawing/2014/main" id="{CB79BF74-E531-527F-1012-B22C5C478D82}"/>
              </a:ext>
            </a:extLst>
          </p:cNvPr>
          <p:cNvPicPr>
            <a:picLocks noChangeAspect="1"/>
          </p:cNvPicPr>
          <p:nvPr>
            <a:videoFile r:link="rId2"/>
            <p:extLst>
              <p:ext uri="{DAA4B4D4-6D71-4841-9C94-3DE7FCFB9230}">
                <p14:media xmlns:p14="http://schemas.microsoft.com/office/powerpoint/2010/main" r:embed="rId1"/>
              </p:ext>
            </p:extLst>
          </p:nvPr>
        </p:nvPicPr>
        <p:blipFill>
          <a:blip r:embed="rId5"/>
          <a:srcRect t="284" r="-1" b="-1"/>
          <a:stretch/>
        </p:blipFill>
        <p:spPr>
          <a:xfrm>
            <a:off x="20" y="10"/>
            <a:ext cx="12191980" cy="6857990"/>
          </a:xfrm>
          <a:prstGeom prst="rect">
            <a:avLst/>
          </a:prstGeom>
        </p:spPr>
      </p:pic>
      <p:sp>
        <p:nvSpPr>
          <p:cNvPr id="9" name="Rectangle 8">
            <a:extLst>
              <a:ext uri="{FF2B5EF4-FFF2-40B4-BE49-F238E27FC236}">
                <a16:creationId xmlns:a16="http://schemas.microsoft.com/office/drawing/2014/main" id="{BA4EDD11-078F-45BC-852D-3474DE59FF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852794" y="0"/>
            <a:ext cx="9339206" cy="6858000"/>
          </a:xfrm>
          <a:prstGeom prst="rect">
            <a:avLst/>
          </a:prstGeom>
          <a:gradFill flip="none" rotWithShape="1">
            <a:gsLst>
              <a:gs pos="58000">
                <a:schemeClr val="bg1">
                  <a:alpha val="30000"/>
                </a:schemeClr>
              </a:gs>
              <a:gs pos="33000">
                <a:schemeClr val="bg1">
                  <a:alpha val="20000"/>
                </a:schemeClr>
              </a:gs>
              <a:gs pos="0">
                <a:schemeClr val="bg1">
                  <a:alpha val="0"/>
                </a:schemeClr>
              </a:gs>
              <a:gs pos="100000">
                <a:schemeClr val="bg1">
                  <a:alpha val="30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18991E31-A8AD-3821-CC2D-90C7766F9DF3}"/>
              </a:ext>
            </a:extLst>
          </p:cNvPr>
          <p:cNvSpPr>
            <a:spLocks noGrp="1"/>
          </p:cNvSpPr>
          <p:nvPr>
            <p:ph type="ctrTitle"/>
          </p:nvPr>
        </p:nvSpPr>
        <p:spPr>
          <a:xfrm>
            <a:off x="4947701" y="3496574"/>
            <a:ext cx="6436104" cy="1052422"/>
          </a:xfrm>
        </p:spPr>
        <p:txBody>
          <a:bodyPr>
            <a:normAutofit/>
          </a:bodyPr>
          <a:lstStyle/>
          <a:p>
            <a:pPr algn="r"/>
            <a:r>
              <a:rPr lang="en-GB" sz="2800" dirty="0">
                <a:solidFill>
                  <a:schemeClr val="tx1"/>
                </a:solidFill>
              </a:rPr>
              <a:t>How accurately can we predict the price of a car based on its features?</a:t>
            </a:r>
          </a:p>
        </p:txBody>
      </p:sp>
      <p:sp>
        <p:nvSpPr>
          <p:cNvPr id="3" name="Subtitle 2">
            <a:extLst>
              <a:ext uri="{FF2B5EF4-FFF2-40B4-BE49-F238E27FC236}">
                <a16:creationId xmlns:a16="http://schemas.microsoft.com/office/drawing/2014/main" id="{83571ABD-7B4E-D75F-F722-73892629F69D}"/>
              </a:ext>
            </a:extLst>
          </p:cNvPr>
          <p:cNvSpPr>
            <a:spLocks noGrp="1"/>
          </p:cNvSpPr>
          <p:nvPr>
            <p:ph type="subTitle" idx="1"/>
          </p:nvPr>
        </p:nvSpPr>
        <p:spPr>
          <a:xfrm>
            <a:off x="4947701" y="4548996"/>
            <a:ext cx="6436104" cy="534838"/>
          </a:xfrm>
        </p:spPr>
        <p:txBody>
          <a:bodyPr>
            <a:normAutofit/>
          </a:bodyPr>
          <a:lstStyle/>
          <a:p>
            <a:pPr algn="r"/>
            <a:r>
              <a:rPr lang="en-GB" sz="1800">
                <a:solidFill>
                  <a:srgbClr val="CB2146"/>
                </a:solidFill>
              </a:rPr>
              <a:t>By Luke Hales</a:t>
            </a:r>
          </a:p>
        </p:txBody>
      </p:sp>
    </p:spTree>
    <p:extLst>
      <p:ext uri="{BB962C8B-B14F-4D97-AF65-F5344CB8AC3E}">
        <p14:creationId xmlns:p14="http://schemas.microsoft.com/office/powerpoint/2010/main" val="59105360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9728"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4"/>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4"/>
                                        </p:tgtEl>
                                      </p:cBhvr>
                                    </p:cmd>
                                  </p:childTnLst>
                                </p:cTn>
                              </p:par>
                            </p:childTnLst>
                          </p:cTn>
                        </p:par>
                      </p:childTnLst>
                    </p:cTn>
                  </p:par>
                </p:childTnLst>
              </p:cTn>
              <p:nextCondLst>
                <p:cond evt="onClick" delay="0">
                  <p:tgtEl>
                    <p:spTgt spid="4"/>
                  </p:tgtEl>
                </p:cond>
              </p:nextCondLst>
            </p:seq>
            <p:video>
              <p:cMediaNode mute="1">
                <p:cTn id="12" repeatCount="indefinite" fill="hold" display="0">
                  <p:stCondLst>
                    <p:cond delay="indefinite"/>
                  </p:stCondLst>
                </p:cTn>
                <p:tgtEl>
                  <p:spTgt spid="4"/>
                </p:tgtEl>
              </p:cMediaNode>
            </p:vide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1">
                <a:shade val="80000"/>
                <a:lumMod val="80000"/>
              </a:schemeClr>
              <a:schemeClr val="bg1">
                <a:tint val="98000"/>
              </a:schemeClr>
            </a:duotone>
          </a:blip>
          <a:stretch/>
        </a:blip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9A6C2C86-63BF-47D5-AA3F-905111A238E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20AA9C53-B053-110A-C841-E4E2162644CE}"/>
              </a:ext>
            </a:extLst>
          </p:cNvPr>
          <p:cNvSpPr>
            <a:spLocks noGrp="1"/>
          </p:cNvSpPr>
          <p:nvPr>
            <p:ph type="title"/>
          </p:nvPr>
        </p:nvSpPr>
        <p:spPr>
          <a:xfrm>
            <a:off x="834013" y="1115568"/>
            <a:ext cx="3487616" cy="4626864"/>
          </a:xfrm>
        </p:spPr>
        <p:txBody>
          <a:bodyPr>
            <a:normAutofit/>
          </a:bodyPr>
          <a:lstStyle/>
          <a:p>
            <a:pPr algn="l"/>
            <a:r>
              <a:rPr lang="en-GB" sz="3600"/>
              <a:t>Preprocessing</a:t>
            </a:r>
          </a:p>
        </p:txBody>
      </p:sp>
      <p:cxnSp>
        <p:nvCxnSpPr>
          <p:cNvPr id="10" name="Straight Connector 9">
            <a:extLst>
              <a:ext uri="{FF2B5EF4-FFF2-40B4-BE49-F238E27FC236}">
                <a16:creationId xmlns:a16="http://schemas.microsoft.com/office/drawing/2014/main" id="{425A0768-3044-4AA9-A889-D2CAA68C517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654605" y="2057400"/>
            <a:ext cx="0" cy="274320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6791D145-1A66-6F62-ED72-5F6B032B7920}"/>
              </a:ext>
            </a:extLst>
          </p:cNvPr>
          <p:cNvSpPr>
            <a:spLocks noGrp="1"/>
          </p:cNvSpPr>
          <p:nvPr>
            <p:ph idx="1"/>
          </p:nvPr>
        </p:nvSpPr>
        <p:spPr>
          <a:xfrm>
            <a:off x="5105398" y="1115568"/>
            <a:ext cx="6245352" cy="4626864"/>
          </a:xfrm>
        </p:spPr>
        <p:txBody>
          <a:bodyPr anchor="ctr">
            <a:normAutofit/>
          </a:bodyPr>
          <a:lstStyle/>
          <a:p>
            <a:pPr marL="494100" indent="-457200">
              <a:lnSpc>
                <a:spcPct val="100000"/>
              </a:lnSpc>
              <a:buFont typeface="+mj-lt"/>
              <a:buAutoNum type="arabicPeriod" startAt="10"/>
            </a:pPr>
            <a:r>
              <a:rPr lang="en-GB" sz="1600"/>
              <a:t>To better correlate the car prices with states, K-means clustering is used. By finding the average price per state, each state is fit into a cluster based on how expensive or not the car is. There are 3 clusters they may be assigned to, high price, medium price, or low price. The number of clusters has been decided using the elbow method. This involves measuring the sum of squared distance of each data point to its closest cluster centre, with a lower score indicating better clustering. By plotting this value, called inertia, on a graph we can visualise the number of clusters in which the inertia value begins to plateau. The k value of this point is the value to use, in this case it is 3. Each entry is then assigned the correct cluster based on its state, with the state column being dropped after.</a:t>
            </a:r>
          </a:p>
          <a:p>
            <a:pPr marL="494100" indent="-457200">
              <a:lnSpc>
                <a:spcPct val="100000"/>
              </a:lnSpc>
              <a:buFont typeface="+mj-lt"/>
              <a:buAutoNum type="arabicPeriod" startAt="10"/>
            </a:pPr>
            <a:r>
              <a:rPr lang="en-GB" sz="1600"/>
              <a:t>Before splitting the data into test and training sets, the price column is transformed into the log value of itself, eliminating the chance of the model producing any negative values.</a:t>
            </a:r>
          </a:p>
          <a:p>
            <a:pPr marL="494100" indent="-457200">
              <a:lnSpc>
                <a:spcPct val="100000"/>
              </a:lnSpc>
              <a:buFont typeface="+mj-lt"/>
              <a:buAutoNum type="arabicPeriod" startAt="10"/>
            </a:pPr>
            <a:r>
              <a:rPr lang="en-GB" sz="1600"/>
              <a:t>The data is split into a training set and a testing set with an 80/20 split and is ready.</a:t>
            </a:r>
          </a:p>
          <a:p>
            <a:pPr>
              <a:lnSpc>
                <a:spcPct val="100000"/>
              </a:lnSpc>
            </a:pPr>
            <a:endParaRPr lang="en-GB" sz="1600"/>
          </a:p>
        </p:txBody>
      </p:sp>
    </p:spTree>
    <p:extLst>
      <p:ext uri="{BB962C8B-B14F-4D97-AF65-F5344CB8AC3E}">
        <p14:creationId xmlns:p14="http://schemas.microsoft.com/office/powerpoint/2010/main" val="1313620091"/>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1">
                <a:shade val="80000"/>
                <a:lumMod val="80000"/>
              </a:schemeClr>
              <a:schemeClr val="bg1">
                <a:tint val="98000"/>
              </a:schemeClr>
            </a:duotone>
          </a:blip>
          <a:stretch/>
        </a:blipFill>
        <a:effectLst/>
      </p:bgPr>
    </p:bg>
    <p:spTree>
      <p:nvGrpSpPr>
        <p:cNvPr id="1" name=""/>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769960A3-4EE1-43D2-ABFC-C7A03ED2148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BB04AAF-1916-804B-82D1-ED2AD2065C22}"/>
              </a:ext>
            </a:extLst>
          </p:cNvPr>
          <p:cNvSpPr>
            <a:spLocks noGrp="1"/>
          </p:cNvSpPr>
          <p:nvPr>
            <p:ph type="title"/>
          </p:nvPr>
        </p:nvSpPr>
        <p:spPr>
          <a:xfrm>
            <a:off x="913795" y="609600"/>
            <a:ext cx="10353762" cy="1164772"/>
          </a:xfrm>
        </p:spPr>
        <p:txBody>
          <a:bodyPr>
            <a:normAutofit/>
          </a:bodyPr>
          <a:lstStyle/>
          <a:p>
            <a:r>
              <a:rPr lang="en-GB"/>
              <a:t>Regression Modelling</a:t>
            </a:r>
            <a:endParaRPr lang="en-GB" dirty="0"/>
          </a:p>
        </p:txBody>
      </p:sp>
      <p:pic>
        <p:nvPicPr>
          <p:cNvPr id="13" name="Picture 12">
            <a:extLst>
              <a:ext uri="{FF2B5EF4-FFF2-40B4-BE49-F238E27FC236}">
                <a16:creationId xmlns:a16="http://schemas.microsoft.com/office/drawing/2014/main" id="{16ABCF9F-46A6-4370-8EC8-B1EDB4510B54}"/>
              </a:ext>
              <a:ext uri="{C183D7F6-B498-43B3-948B-1728B52AA6E4}">
                <adec:decorative xmlns:adec="http://schemas.microsoft.com/office/drawing/2017/decorative" val="1"/>
              </a:ext>
            </a:extLst>
          </p:cNvPr>
          <p:cNvPicPr preferRelativeResize="0">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3">
            <a:extLst>
              <a:ext uri="{28A0092B-C50C-407E-A947-70E740481C1C}">
                <a14:useLocalDpi xmlns:a14="http://schemas.microsoft.com/office/drawing/2010/main" val="0"/>
              </a:ext>
            </a:extLst>
          </a:blip>
          <a:srcRect l="798" t="2669" r="616"/>
          <a:stretch/>
        </p:blipFill>
        <p:spPr>
          <a:xfrm>
            <a:off x="-1" y="2046514"/>
            <a:ext cx="12192001" cy="4811485"/>
          </a:xfrm>
          <a:prstGeom prst="rect">
            <a:avLst/>
          </a:prstGeom>
          <a:effectLst>
            <a:innerShdw blurRad="63500" dist="50800" dir="16200000">
              <a:prstClr val="black">
                <a:alpha val="50000"/>
              </a:prstClr>
            </a:innerShdw>
          </a:effectLst>
        </p:spPr>
      </p:pic>
      <p:sp>
        <p:nvSpPr>
          <p:cNvPr id="3" name="Content Placeholder 2">
            <a:extLst>
              <a:ext uri="{FF2B5EF4-FFF2-40B4-BE49-F238E27FC236}">
                <a16:creationId xmlns:a16="http://schemas.microsoft.com/office/drawing/2014/main" id="{EA40BC1E-EBB5-EADE-67BE-3027C121E742}"/>
              </a:ext>
            </a:extLst>
          </p:cNvPr>
          <p:cNvSpPr>
            <a:spLocks noGrp="1"/>
          </p:cNvSpPr>
          <p:nvPr>
            <p:ph idx="1"/>
          </p:nvPr>
        </p:nvSpPr>
        <p:spPr>
          <a:xfrm>
            <a:off x="1235528" y="2481943"/>
            <a:ext cx="9710296" cy="3309258"/>
          </a:xfrm>
        </p:spPr>
        <p:txBody>
          <a:bodyPr>
            <a:normAutofit/>
          </a:bodyPr>
          <a:lstStyle/>
          <a:p>
            <a:pPr>
              <a:lnSpc>
                <a:spcPct val="100000"/>
              </a:lnSpc>
            </a:pPr>
            <a:r>
              <a:rPr lang="en-GB" sz="1900" dirty="0"/>
              <a:t>The most logical machine learning technique to use to make predictions is regression. We are predicting one dependent variable based on the relationship between many independent variables, which is what regression is designed to achieve. </a:t>
            </a:r>
          </a:p>
          <a:p>
            <a:pPr>
              <a:lnSpc>
                <a:spcPct val="100000"/>
              </a:lnSpc>
            </a:pPr>
            <a:r>
              <a:rPr lang="en-GB" sz="1900" dirty="0"/>
              <a:t>Clustering was considered as an option for this dataset, however, this does not give a specific prediction of the price. This gives price ranges instead and a car would be placed into one of these bands based on the features provided. Placing a car in a price range would be more accurate as the model does not have to get the price correct to put it in the correct band. This, however, may not be specific enough which is why a regression model would be more suitable.</a:t>
            </a:r>
          </a:p>
          <a:p>
            <a:pPr>
              <a:lnSpc>
                <a:spcPct val="100000"/>
              </a:lnSpc>
            </a:pPr>
            <a:r>
              <a:rPr lang="en-GB" sz="1900" dirty="0"/>
              <a:t>There are many different types of regression models that can be applied to this dataset.</a:t>
            </a:r>
          </a:p>
        </p:txBody>
      </p:sp>
    </p:spTree>
    <p:extLst>
      <p:ext uri="{BB962C8B-B14F-4D97-AF65-F5344CB8AC3E}">
        <p14:creationId xmlns:p14="http://schemas.microsoft.com/office/powerpoint/2010/main" val="393876427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1">
                <a:shade val="80000"/>
                <a:lumMod val="80000"/>
              </a:schemeClr>
              <a:schemeClr val="bg1">
                <a:tint val="98000"/>
              </a:schemeClr>
            </a:duotone>
          </a:blip>
          <a:stretch/>
        </a:blip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769960A3-4EE1-43D2-ABFC-C7A03ED2148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8EC7EDA0-69A7-E14B-3345-FF67939EEF54}"/>
              </a:ext>
            </a:extLst>
          </p:cNvPr>
          <p:cNvSpPr>
            <a:spLocks noGrp="1"/>
          </p:cNvSpPr>
          <p:nvPr>
            <p:ph type="title"/>
          </p:nvPr>
        </p:nvSpPr>
        <p:spPr>
          <a:xfrm>
            <a:off x="913795" y="609600"/>
            <a:ext cx="10353762" cy="1164772"/>
          </a:xfrm>
        </p:spPr>
        <p:txBody>
          <a:bodyPr>
            <a:normAutofit/>
          </a:bodyPr>
          <a:lstStyle/>
          <a:p>
            <a:r>
              <a:rPr lang="en-GB" dirty="0"/>
              <a:t>Multiple Linear Regression</a:t>
            </a:r>
          </a:p>
        </p:txBody>
      </p:sp>
      <p:pic>
        <p:nvPicPr>
          <p:cNvPr id="10" name="Picture 9">
            <a:extLst>
              <a:ext uri="{FF2B5EF4-FFF2-40B4-BE49-F238E27FC236}">
                <a16:creationId xmlns:a16="http://schemas.microsoft.com/office/drawing/2014/main" id="{16ABCF9F-46A6-4370-8EC8-B1EDB4510B54}"/>
              </a:ext>
              <a:ext uri="{C183D7F6-B498-43B3-948B-1728B52AA6E4}">
                <adec:decorative xmlns:adec="http://schemas.microsoft.com/office/drawing/2017/decorative" val="1"/>
              </a:ext>
            </a:extLst>
          </p:cNvPr>
          <p:cNvPicPr preferRelativeResize="0">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3">
            <a:extLst>
              <a:ext uri="{28A0092B-C50C-407E-A947-70E740481C1C}">
                <a14:useLocalDpi xmlns:a14="http://schemas.microsoft.com/office/drawing/2010/main" val="0"/>
              </a:ext>
            </a:extLst>
          </a:blip>
          <a:srcRect l="798" t="2669" r="616"/>
          <a:stretch/>
        </p:blipFill>
        <p:spPr>
          <a:xfrm>
            <a:off x="-1" y="2046514"/>
            <a:ext cx="12192001" cy="4811485"/>
          </a:xfrm>
          <a:prstGeom prst="rect">
            <a:avLst/>
          </a:prstGeom>
          <a:effectLst>
            <a:innerShdw blurRad="63500" dist="50800" dir="16200000">
              <a:prstClr val="black">
                <a:alpha val="50000"/>
              </a:prstClr>
            </a:innerShdw>
          </a:effectLst>
        </p:spPr>
      </p:pic>
      <p:sp>
        <p:nvSpPr>
          <p:cNvPr id="3" name="Content Placeholder 2">
            <a:extLst>
              <a:ext uri="{FF2B5EF4-FFF2-40B4-BE49-F238E27FC236}">
                <a16:creationId xmlns:a16="http://schemas.microsoft.com/office/drawing/2014/main" id="{B6068208-58BB-B43A-DD63-FA3089F67F7D}"/>
              </a:ext>
            </a:extLst>
          </p:cNvPr>
          <p:cNvSpPr>
            <a:spLocks noGrp="1"/>
          </p:cNvSpPr>
          <p:nvPr>
            <p:ph idx="1"/>
          </p:nvPr>
        </p:nvSpPr>
        <p:spPr>
          <a:xfrm>
            <a:off x="1235528" y="2481943"/>
            <a:ext cx="9710296" cy="3309258"/>
          </a:xfrm>
        </p:spPr>
        <p:txBody>
          <a:bodyPr>
            <a:normAutofit/>
          </a:bodyPr>
          <a:lstStyle/>
          <a:p>
            <a:r>
              <a:rPr lang="en-GB" dirty="0"/>
              <a:t>This method is the most basic in terms of attempting to find relationships between many independent variables and a dependent variable.</a:t>
            </a:r>
          </a:p>
          <a:p>
            <a:r>
              <a:rPr lang="en-GB" dirty="0"/>
              <a:t>It is a supervised learning technique that assigns coefficients to each independent variable to map out the relationship between all the variables.</a:t>
            </a:r>
          </a:p>
          <a:p>
            <a:r>
              <a:rPr lang="en-GB" dirty="0"/>
              <a:t>This methodology is the simplest to implement and will only receive a good R² score if the relationships between the columns are not complex.</a:t>
            </a:r>
          </a:p>
        </p:txBody>
      </p:sp>
    </p:spTree>
    <p:extLst>
      <p:ext uri="{BB962C8B-B14F-4D97-AF65-F5344CB8AC3E}">
        <p14:creationId xmlns:p14="http://schemas.microsoft.com/office/powerpoint/2010/main" val="335877945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1">
                <a:shade val="80000"/>
                <a:lumMod val="80000"/>
              </a:schemeClr>
              <a:schemeClr val="bg1">
                <a:tint val="98000"/>
              </a:schemeClr>
            </a:duotone>
          </a:blip>
          <a:stretch/>
        </a:blipFill>
        <a:effectLst/>
      </p:bgPr>
    </p:bg>
    <p:spTree>
      <p:nvGrpSpPr>
        <p:cNvPr id="1" name="">
          <a:extLst>
            <a:ext uri="{FF2B5EF4-FFF2-40B4-BE49-F238E27FC236}">
              <a16:creationId xmlns:a16="http://schemas.microsoft.com/office/drawing/2014/main" id="{853BA92F-1C0B-EBE7-FD4C-64582D569CCC}"/>
            </a:ext>
          </a:extLst>
        </p:cNvPr>
        <p:cNvGrpSpPr/>
        <p:nvPr/>
      </p:nvGrpSpPr>
      <p:grpSpPr>
        <a:xfrm>
          <a:off x="0" y="0"/>
          <a:ext cx="0" cy="0"/>
          <a:chOff x="0" y="0"/>
          <a:chExt cx="0" cy="0"/>
        </a:xfrm>
      </p:grpSpPr>
      <p:sp useBgFill="1">
        <p:nvSpPr>
          <p:cNvPr id="61" name="Rectangle 60">
            <a:extLst>
              <a:ext uri="{FF2B5EF4-FFF2-40B4-BE49-F238E27FC236}">
                <a16:creationId xmlns:a16="http://schemas.microsoft.com/office/drawing/2014/main" id="{2A2456A0-13DF-4BA8-9BDD-168E874C42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5B5C79C-A66B-EDD1-A3ED-56D624701180}"/>
              </a:ext>
            </a:extLst>
          </p:cNvPr>
          <p:cNvSpPr>
            <a:spLocks noGrp="1"/>
          </p:cNvSpPr>
          <p:nvPr>
            <p:ph type="title"/>
          </p:nvPr>
        </p:nvSpPr>
        <p:spPr>
          <a:xfrm>
            <a:off x="913795" y="609600"/>
            <a:ext cx="5978072" cy="1556702"/>
          </a:xfrm>
        </p:spPr>
        <p:txBody>
          <a:bodyPr>
            <a:normAutofit/>
          </a:bodyPr>
          <a:lstStyle/>
          <a:p>
            <a:r>
              <a:rPr lang="en-GB"/>
              <a:t>Multiple Linear Regression - Results</a:t>
            </a:r>
            <a:endParaRPr lang="en-GB" dirty="0"/>
          </a:p>
        </p:txBody>
      </p:sp>
      <p:sp>
        <p:nvSpPr>
          <p:cNvPr id="3" name="Content Placeholder 2">
            <a:extLst>
              <a:ext uri="{FF2B5EF4-FFF2-40B4-BE49-F238E27FC236}">
                <a16:creationId xmlns:a16="http://schemas.microsoft.com/office/drawing/2014/main" id="{4D1259B3-0A80-8052-2DD6-3D01FE24DF64}"/>
              </a:ext>
            </a:extLst>
          </p:cNvPr>
          <p:cNvSpPr>
            <a:spLocks noGrp="1"/>
          </p:cNvSpPr>
          <p:nvPr>
            <p:ph idx="1"/>
          </p:nvPr>
        </p:nvSpPr>
        <p:spPr>
          <a:xfrm>
            <a:off x="913795" y="2354729"/>
            <a:ext cx="5978072" cy="3340119"/>
          </a:xfrm>
        </p:spPr>
        <p:txBody>
          <a:bodyPr anchor="t">
            <a:normAutofit/>
          </a:bodyPr>
          <a:lstStyle/>
          <a:p>
            <a:pPr>
              <a:lnSpc>
                <a:spcPct val="100000"/>
              </a:lnSpc>
            </a:pPr>
            <a:r>
              <a:rPr lang="en-GB" sz="1300" dirty="0"/>
              <a:t>This model produces a score of ≈0.56 on the test data split. This is a poor scoring as it does not explain the relationship between all the variables well.</a:t>
            </a:r>
          </a:p>
          <a:p>
            <a:pPr>
              <a:lnSpc>
                <a:spcPct val="100000"/>
              </a:lnSpc>
            </a:pPr>
            <a:r>
              <a:rPr lang="en-GB" sz="1300" dirty="0"/>
              <a:t>The general understanding of the data is captured by the model as shown by the price increasing as the age is younger and the mileage is lower, although the regression lines shown here are very sporadic. It is worth noting that part of this sporadic nature can be explained as we are only comparing this regression line against one variable at a time rather than taking into consideration all other independent variables. Another reason may be the fact that the y values in the test data are log transformations, and the graph is the exponentials of this.</a:t>
            </a:r>
          </a:p>
          <a:p>
            <a:pPr>
              <a:lnSpc>
                <a:spcPct val="100000"/>
              </a:lnSpc>
            </a:pPr>
            <a:r>
              <a:rPr lang="en-GB" sz="1300" dirty="0"/>
              <a:t>While an attempt is made to remove outliers, there still may be prices in the data that do not seemingly correlate with the overall trend, and linear regression is poor at handling this.</a:t>
            </a:r>
          </a:p>
          <a:p>
            <a:pPr>
              <a:lnSpc>
                <a:spcPct val="100000"/>
              </a:lnSpc>
            </a:pPr>
            <a:r>
              <a:rPr lang="en-GB" sz="1300" dirty="0"/>
              <a:t>This model would not be able to accurately predict the price of a car, which means that it would not be viable.</a:t>
            </a:r>
          </a:p>
          <a:p>
            <a:pPr>
              <a:lnSpc>
                <a:spcPct val="100000"/>
              </a:lnSpc>
            </a:pPr>
            <a:endParaRPr lang="en-GB" sz="1300" dirty="0"/>
          </a:p>
          <a:p>
            <a:pPr>
              <a:lnSpc>
                <a:spcPct val="100000"/>
              </a:lnSpc>
            </a:pPr>
            <a:endParaRPr lang="en-GB" sz="1300" dirty="0"/>
          </a:p>
        </p:txBody>
      </p:sp>
      <p:pic>
        <p:nvPicPr>
          <p:cNvPr id="63" name="Picture 62">
            <a:extLst>
              <a:ext uri="{FF2B5EF4-FFF2-40B4-BE49-F238E27FC236}">
                <a16:creationId xmlns:a16="http://schemas.microsoft.com/office/drawing/2014/main" id="{7AEE9CAC-347C-43C2-AE87-6BC5566E6068}"/>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3">
            <a:extLst>
              <a:ext uri="{28A0092B-C50C-407E-A947-70E740481C1C}">
                <a14:useLocalDpi xmlns:a14="http://schemas.microsoft.com/office/drawing/2010/main" val="0"/>
              </a:ext>
            </a:extLst>
          </a:blip>
          <a:srcRect t="964" r="2807" b="1446"/>
          <a:stretch/>
        </p:blipFill>
        <p:spPr>
          <a:xfrm>
            <a:off x="7232905" y="1"/>
            <a:ext cx="4959095" cy="6858000"/>
          </a:xfrm>
          <a:prstGeom prst="rect">
            <a:avLst/>
          </a:prstGeom>
        </p:spPr>
      </p:pic>
      <p:pic>
        <p:nvPicPr>
          <p:cNvPr id="14" name="Picture 13" descr="A red and green graph&#10;&#10;Description automatically generated">
            <a:extLst>
              <a:ext uri="{FF2B5EF4-FFF2-40B4-BE49-F238E27FC236}">
                <a16:creationId xmlns:a16="http://schemas.microsoft.com/office/drawing/2014/main" id="{C86203AA-8510-011B-51D3-F54564F0DF42}"/>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552945" y="2196253"/>
            <a:ext cx="3995592" cy="1997796"/>
          </a:xfrm>
          <a:prstGeom prst="rect">
            <a:avLst/>
          </a:prstGeom>
        </p:spPr>
      </p:pic>
    </p:spTree>
    <p:extLst>
      <p:ext uri="{BB962C8B-B14F-4D97-AF65-F5344CB8AC3E}">
        <p14:creationId xmlns:p14="http://schemas.microsoft.com/office/powerpoint/2010/main" val="3791780783"/>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1">
                <a:shade val="80000"/>
                <a:lumMod val="80000"/>
              </a:schemeClr>
              <a:schemeClr val="bg1">
                <a:tint val="98000"/>
              </a:schemeClr>
            </a:duotone>
          </a:blip>
          <a:stretch/>
        </a:blip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769960A3-4EE1-43D2-ABFC-C7A03ED2148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F746370-674D-E086-8AE1-A3396C2FA831}"/>
              </a:ext>
            </a:extLst>
          </p:cNvPr>
          <p:cNvSpPr>
            <a:spLocks noGrp="1"/>
          </p:cNvSpPr>
          <p:nvPr>
            <p:ph type="title"/>
          </p:nvPr>
        </p:nvSpPr>
        <p:spPr>
          <a:xfrm>
            <a:off x="913795" y="609600"/>
            <a:ext cx="10353762" cy="1164772"/>
          </a:xfrm>
        </p:spPr>
        <p:txBody>
          <a:bodyPr>
            <a:normAutofit/>
          </a:bodyPr>
          <a:lstStyle/>
          <a:p>
            <a:r>
              <a:rPr lang="en-GB" dirty="0"/>
              <a:t>Multiple Ridge &amp; LASSO Regression </a:t>
            </a:r>
          </a:p>
        </p:txBody>
      </p:sp>
      <p:pic>
        <p:nvPicPr>
          <p:cNvPr id="10" name="Picture 9">
            <a:extLst>
              <a:ext uri="{FF2B5EF4-FFF2-40B4-BE49-F238E27FC236}">
                <a16:creationId xmlns:a16="http://schemas.microsoft.com/office/drawing/2014/main" id="{16ABCF9F-46A6-4370-8EC8-B1EDB4510B54}"/>
              </a:ext>
              <a:ext uri="{C183D7F6-B498-43B3-948B-1728B52AA6E4}">
                <adec:decorative xmlns:adec="http://schemas.microsoft.com/office/drawing/2017/decorative" val="1"/>
              </a:ext>
            </a:extLst>
          </p:cNvPr>
          <p:cNvPicPr preferRelativeResize="0">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3">
            <a:extLst>
              <a:ext uri="{28A0092B-C50C-407E-A947-70E740481C1C}">
                <a14:useLocalDpi xmlns:a14="http://schemas.microsoft.com/office/drawing/2010/main" val="0"/>
              </a:ext>
            </a:extLst>
          </a:blip>
          <a:srcRect l="798" t="2669" r="616"/>
          <a:stretch/>
        </p:blipFill>
        <p:spPr>
          <a:xfrm>
            <a:off x="-1" y="2046514"/>
            <a:ext cx="12192001" cy="4811485"/>
          </a:xfrm>
          <a:prstGeom prst="rect">
            <a:avLst/>
          </a:prstGeom>
          <a:effectLst>
            <a:innerShdw blurRad="63500" dist="50800" dir="16200000">
              <a:prstClr val="black">
                <a:alpha val="50000"/>
              </a:prstClr>
            </a:innerShdw>
          </a:effectLst>
        </p:spPr>
      </p:pic>
      <p:sp>
        <p:nvSpPr>
          <p:cNvPr id="3" name="Content Placeholder 2">
            <a:extLst>
              <a:ext uri="{FF2B5EF4-FFF2-40B4-BE49-F238E27FC236}">
                <a16:creationId xmlns:a16="http://schemas.microsoft.com/office/drawing/2014/main" id="{3FCB0AFD-98E6-834F-32EA-66061D597271}"/>
              </a:ext>
            </a:extLst>
          </p:cNvPr>
          <p:cNvSpPr>
            <a:spLocks noGrp="1"/>
          </p:cNvSpPr>
          <p:nvPr>
            <p:ph idx="1"/>
          </p:nvPr>
        </p:nvSpPr>
        <p:spPr>
          <a:xfrm>
            <a:off x="1235528" y="2481942"/>
            <a:ext cx="9710296" cy="3934899"/>
          </a:xfrm>
        </p:spPr>
        <p:txBody>
          <a:bodyPr>
            <a:normAutofit/>
          </a:bodyPr>
          <a:lstStyle/>
          <a:p>
            <a:r>
              <a:rPr lang="en-GB" dirty="0"/>
              <a:t>To regularise the data and stop overfitting from being a potential factor that led to the linear regression model having a low R² score, Ridge and LASSO regression are also tested. The theory being that the Linear Regression model overfits the main cluster of data points and does not account for the data points that do not fully follow this.</a:t>
            </a:r>
          </a:p>
          <a:p>
            <a:r>
              <a:rPr lang="en-GB" dirty="0"/>
              <a:t>This involves penalising the coefficients of the model, either proportionally to squared coefficients in Ridge or to absolute coefficients in LASSO.</a:t>
            </a:r>
          </a:p>
          <a:p>
            <a:r>
              <a:rPr lang="en-GB" dirty="0"/>
              <a:t>By using cross-validation, it was discovered that the best alpha value for Ridge regression was 10 and for LASSO regression was 0.00001. Increasing the alpha value in LASSO in particular led to a really low model score of &gt;0.3.</a:t>
            </a:r>
          </a:p>
        </p:txBody>
      </p:sp>
    </p:spTree>
    <p:extLst>
      <p:ext uri="{BB962C8B-B14F-4D97-AF65-F5344CB8AC3E}">
        <p14:creationId xmlns:p14="http://schemas.microsoft.com/office/powerpoint/2010/main" val="2662994566"/>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1">
                <a:shade val="80000"/>
                <a:lumMod val="80000"/>
              </a:schemeClr>
              <a:schemeClr val="bg1">
                <a:tint val="98000"/>
              </a:schemeClr>
            </a:duotone>
          </a:blip>
          <a:stretch/>
        </a:blipFill>
        <a:effectLst/>
      </p:bgPr>
    </p:bg>
    <p:spTree>
      <p:nvGrpSpPr>
        <p:cNvPr id="1" name="">
          <a:extLst>
            <a:ext uri="{FF2B5EF4-FFF2-40B4-BE49-F238E27FC236}">
              <a16:creationId xmlns:a16="http://schemas.microsoft.com/office/drawing/2014/main" id="{949E4F5C-59E4-2C01-81DB-EF930DC72D6F}"/>
            </a:ext>
          </a:extLst>
        </p:cNvPr>
        <p:cNvGrpSpPr/>
        <p:nvPr/>
      </p:nvGrpSpPr>
      <p:grpSpPr>
        <a:xfrm>
          <a:off x="0" y="0"/>
          <a:ext cx="0" cy="0"/>
          <a:chOff x="0" y="0"/>
          <a:chExt cx="0" cy="0"/>
        </a:xfrm>
      </p:grpSpPr>
      <p:sp useBgFill="1">
        <p:nvSpPr>
          <p:cNvPr id="12" name="Rectangle 11">
            <a:extLst>
              <a:ext uri="{FF2B5EF4-FFF2-40B4-BE49-F238E27FC236}">
                <a16:creationId xmlns:a16="http://schemas.microsoft.com/office/drawing/2014/main" id="{94AB646F-3BE3-47A3-B14F-9CB84F6BF5B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4C884DC-1112-1267-6741-D46563710EB4}"/>
              </a:ext>
            </a:extLst>
          </p:cNvPr>
          <p:cNvSpPr>
            <a:spLocks noGrp="1"/>
          </p:cNvSpPr>
          <p:nvPr>
            <p:ph type="title"/>
          </p:nvPr>
        </p:nvSpPr>
        <p:spPr>
          <a:xfrm>
            <a:off x="913795" y="609599"/>
            <a:ext cx="5978072" cy="1481150"/>
          </a:xfrm>
        </p:spPr>
        <p:txBody>
          <a:bodyPr>
            <a:normAutofit/>
          </a:bodyPr>
          <a:lstStyle/>
          <a:p>
            <a:r>
              <a:rPr lang="en-GB" dirty="0"/>
              <a:t>Multiple Ridge &amp; LASSO Regression - Results</a:t>
            </a:r>
          </a:p>
        </p:txBody>
      </p:sp>
      <p:sp>
        <p:nvSpPr>
          <p:cNvPr id="3" name="Content Placeholder 2">
            <a:extLst>
              <a:ext uri="{FF2B5EF4-FFF2-40B4-BE49-F238E27FC236}">
                <a16:creationId xmlns:a16="http://schemas.microsoft.com/office/drawing/2014/main" id="{30F4C2EE-E847-5C6A-FEF8-217E84099D87}"/>
              </a:ext>
            </a:extLst>
          </p:cNvPr>
          <p:cNvSpPr>
            <a:spLocks noGrp="1"/>
          </p:cNvSpPr>
          <p:nvPr>
            <p:ph idx="1"/>
          </p:nvPr>
        </p:nvSpPr>
        <p:spPr>
          <a:xfrm>
            <a:off x="913795" y="2279176"/>
            <a:ext cx="5978072" cy="3415672"/>
          </a:xfrm>
        </p:spPr>
        <p:txBody>
          <a:bodyPr anchor="ctr">
            <a:normAutofit/>
          </a:bodyPr>
          <a:lstStyle/>
          <a:p>
            <a:pPr>
              <a:lnSpc>
                <a:spcPct val="100000"/>
              </a:lnSpc>
            </a:pPr>
            <a:r>
              <a:rPr lang="en-GB" sz="1500" dirty="0"/>
              <a:t>The scores for both models are ≈0.56 which unfortunately shows the initial theory about regularising the dataset has been disproven.</a:t>
            </a:r>
          </a:p>
          <a:p>
            <a:pPr>
              <a:lnSpc>
                <a:spcPct val="100000"/>
              </a:lnSpc>
            </a:pPr>
            <a:r>
              <a:rPr lang="en-GB" sz="1500" dirty="0"/>
              <a:t>The same issue apply as with the previous model, showing that the complex relationships cannot be handled by any variant of linear regression and a more robust methodology must be selected to achieve this understanding.</a:t>
            </a:r>
          </a:p>
          <a:p>
            <a:pPr>
              <a:lnSpc>
                <a:spcPct val="100000"/>
              </a:lnSpc>
            </a:pPr>
            <a:r>
              <a:rPr lang="en-GB" sz="1500" dirty="0"/>
              <a:t>Although it is a good idea to test the respective models with a wide variety of alpha values, the outcome of this for this particular dataset is undesirable. Even the most extreme alpha values tested could not change the model significantly. In some cases, this made the model worse by severely overfitting the regression line and causing high variance, which is the opposite effect we wish to achieve.</a:t>
            </a:r>
          </a:p>
        </p:txBody>
      </p:sp>
      <p:pic>
        <p:nvPicPr>
          <p:cNvPr id="14" name="Picture 13">
            <a:extLst>
              <a:ext uri="{FF2B5EF4-FFF2-40B4-BE49-F238E27FC236}">
                <a16:creationId xmlns:a16="http://schemas.microsoft.com/office/drawing/2014/main" id="{E0BE7827-5B1A-4F37-BF70-19F7C5C6BDEB}"/>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3">
            <a:extLst>
              <a:ext uri="{28A0092B-C50C-407E-A947-70E740481C1C}">
                <a14:useLocalDpi xmlns:a14="http://schemas.microsoft.com/office/drawing/2010/main" val="0"/>
              </a:ext>
            </a:extLst>
          </a:blip>
          <a:srcRect t="964" r="2807" b="1446"/>
          <a:stretch/>
        </p:blipFill>
        <p:spPr>
          <a:xfrm>
            <a:off x="7501468" y="1"/>
            <a:ext cx="4690532" cy="6858000"/>
          </a:xfrm>
          <a:prstGeom prst="rect">
            <a:avLst/>
          </a:prstGeom>
        </p:spPr>
      </p:pic>
      <p:pic>
        <p:nvPicPr>
          <p:cNvPr id="5" name="Picture 4" descr="Ridge Regression">
            <a:extLst>
              <a:ext uri="{FF2B5EF4-FFF2-40B4-BE49-F238E27FC236}">
                <a16:creationId xmlns:a16="http://schemas.microsoft.com/office/drawing/2014/main" id="{D23021BD-65D3-6E1E-923A-927061B6FF00}"/>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848600" y="1030817"/>
            <a:ext cx="3699934" cy="1849967"/>
          </a:xfrm>
          <a:prstGeom prst="rect">
            <a:avLst/>
          </a:prstGeom>
        </p:spPr>
      </p:pic>
      <p:pic>
        <p:nvPicPr>
          <p:cNvPr id="7" name="Picture 6" descr="LASSO Regression&#10;">
            <a:extLst>
              <a:ext uri="{FF2B5EF4-FFF2-40B4-BE49-F238E27FC236}">
                <a16:creationId xmlns:a16="http://schemas.microsoft.com/office/drawing/2014/main" id="{2D534152-6CB9-64A1-1762-77A1D84A3BEA}"/>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848600" y="3977213"/>
            <a:ext cx="3699934" cy="1849967"/>
          </a:xfrm>
          <a:prstGeom prst="rect">
            <a:avLst/>
          </a:prstGeom>
        </p:spPr>
      </p:pic>
    </p:spTree>
    <p:extLst>
      <p:ext uri="{BB962C8B-B14F-4D97-AF65-F5344CB8AC3E}">
        <p14:creationId xmlns:p14="http://schemas.microsoft.com/office/powerpoint/2010/main" val="75134915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1">
                <a:shade val="80000"/>
                <a:lumMod val="80000"/>
              </a:schemeClr>
              <a:schemeClr val="bg1">
                <a:tint val="98000"/>
              </a:schemeClr>
            </a:duotone>
          </a:blip>
          <a:stretch/>
        </a:blip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769960A3-4EE1-43D2-ABFC-C7A03ED2148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A619F5F-1DD9-ECFA-491F-75F1752AF7CF}"/>
              </a:ext>
            </a:extLst>
          </p:cNvPr>
          <p:cNvSpPr>
            <a:spLocks noGrp="1"/>
          </p:cNvSpPr>
          <p:nvPr>
            <p:ph type="title"/>
          </p:nvPr>
        </p:nvSpPr>
        <p:spPr>
          <a:xfrm>
            <a:off x="913795" y="609600"/>
            <a:ext cx="10353762" cy="1164772"/>
          </a:xfrm>
        </p:spPr>
        <p:txBody>
          <a:bodyPr>
            <a:normAutofit/>
          </a:bodyPr>
          <a:lstStyle/>
          <a:p>
            <a:r>
              <a:rPr lang="en-GB" dirty="0"/>
              <a:t>Random Forest Regression</a:t>
            </a:r>
          </a:p>
        </p:txBody>
      </p:sp>
      <p:pic>
        <p:nvPicPr>
          <p:cNvPr id="10" name="Picture 9">
            <a:extLst>
              <a:ext uri="{FF2B5EF4-FFF2-40B4-BE49-F238E27FC236}">
                <a16:creationId xmlns:a16="http://schemas.microsoft.com/office/drawing/2014/main" id="{16ABCF9F-46A6-4370-8EC8-B1EDB4510B54}"/>
              </a:ext>
              <a:ext uri="{C183D7F6-B498-43B3-948B-1728B52AA6E4}">
                <adec:decorative xmlns:adec="http://schemas.microsoft.com/office/drawing/2017/decorative" val="1"/>
              </a:ext>
            </a:extLst>
          </p:cNvPr>
          <p:cNvPicPr preferRelativeResize="0">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3">
            <a:extLst>
              <a:ext uri="{28A0092B-C50C-407E-A947-70E740481C1C}">
                <a14:useLocalDpi xmlns:a14="http://schemas.microsoft.com/office/drawing/2010/main" val="0"/>
              </a:ext>
            </a:extLst>
          </a:blip>
          <a:srcRect l="798" t="2669" r="616"/>
          <a:stretch/>
        </p:blipFill>
        <p:spPr>
          <a:xfrm>
            <a:off x="-1" y="2046514"/>
            <a:ext cx="12192001" cy="4811485"/>
          </a:xfrm>
          <a:prstGeom prst="rect">
            <a:avLst/>
          </a:prstGeom>
          <a:effectLst>
            <a:innerShdw blurRad="63500" dist="50800" dir="16200000">
              <a:prstClr val="black">
                <a:alpha val="50000"/>
              </a:prstClr>
            </a:innerShdw>
          </a:effectLst>
        </p:spPr>
      </p:pic>
      <p:sp>
        <p:nvSpPr>
          <p:cNvPr id="3" name="Content Placeholder 2">
            <a:extLst>
              <a:ext uri="{FF2B5EF4-FFF2-40B4-BE49-F238E27FC236}">
                <a16:creationId xmlns:a16="http://schemas.microsoft.com/office/drawing/2014/main" id="{710E285C-8147-743E-BD86-E183FE389E74}"/>
              </a:ext>
            </a:extLst>
          </p:cNvPr>
          <p:cNvSpPr>
            <a:spLocks noGrp="1"/>
          </p:cNvSpPr>
          <p:nvPr>
            <p:ph idx="1"/>
          </p:nvPr>
        </p:nvSpPr>
        <p:spPr>
          <a:xfrm>
            <a:off x="1235528" y="2481942"/>
            <a:ext cx="9710296" cy="4376057"/>
          </a:xfrm>
        </p:spPr>
        <p:txBody>
          <a:bodyPr>
            <a:normAutofit/>
          </a:bodyPr>
          <a:lstStyle/>
          <a:p>
            <a:r>
              <a:rPr lang="en-GB" sz="1900" dirty="0"/>
              <a:t>To capture the complex relationships between all features, a random forest regressor can be used. </a:t>
            </a:r>
          </a:p>
          <a:p>
            <a:r>
              <a:rPr lang="en-GB" sz="1900" dirty="0"/>
              <a:t>This involves creating a decision tree and based on the variable outcomes, following the splits until a leaf node is reached. </a:t>
            </a:r>
          </a:p>
          <a:p>
            <a:r>
              <a:rPr lang="en-GB" sz="1900" dirty="0"/>
              <a:t>The trade-off for the model understanding the relationships is that there is more set up required. A grid search is used to fine tune the hyperparameters of the model. This is a structured method in which different hyperparameter values are tested to determine the best score for a model. These are cross-validated to ensure overfitting is not an issue.</a:t>
            </a:r>
          </a:p>
          <a:p>
            <a:r>
              <a:rPr lang="en-GB" sz="1900" dirty="0"/>
              <a:t>The parameters chosen from this search are </a:t>
            </a:r>
            <a:r>
              <a:rPr lang="en-GB" sz="1900" dirty="0" err="1"/>
              <a:t>max_depth</a:t>
            </a:r>
            <a:r>
              <a:rPr lang="en-GB" sz="1900" dirty="0"/>
              <a:t>=20, </a:t>
            </a:r>
            <a:r>
              <a:rPr lang="en-GB" sz="1900" dirty="0" err="1"/>
              <a:t>max_features</a:t>
            </a:r>
            <a:r>
              <a:rPr lang="en-GB" sz="1900" dirty="0"/>
              <a:t>=None, </a:t>
            </a:r>
            <a:r>
              <a:rPr lang="en-GB" sz="1900" dirty="0" err="1"/>
              <a:t>max_leaf_nodes</a:t>
            </a:r>
            <a:r>
              <a:rPr lang="en-GB" sz="1900" dirty="0"/>
              <a:t>=9, </a:t>
            </a:r>
            <a:r>
              <a:rPr lang="en-GB" sz="1900" dirty="0" err="1"/>
              <a:t>n_estimators</a:t>
            </a:r>
            <a:r>
              <a:rPr lang="en-GB" sz="1900" dirty="0"/>
              <a:t>=150.</a:t>
            </a:r>
          </a:p>
          <a:p>
            <a:pPr marL="36900" indent="0">
              <a:buNone/>
            </a:pPr>
            <a:endParaRPr lang="en-GB" sz="1900" dirty="0"/>
          </a:p>
          <a:p>
            <a:endParaRPr lang="en-GB" sz="1900" dirty="0"/>
          </a:p>
        </p:txBody>
      </p:sp>
    </p:spTree>
    <p:extLst>
      <p:ext uri="{BB962C8B-B14F-4D97-AF65-F5344CB8AC3E}">
        <p14:creationId xmlns:p14="http://schemas.microsoft.com/office/powerpoint/2010/main" val="3646476421"/>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1">
                <a:shade val="80000"/>
                <a:lumMod val="80000"/>
              </a:schemeClr>
              <a:schemeClr val="bg1">
                <a:tint val="98000"/>
              </a:schemeClr>
            </a:duotone>
          </a:blip>
          <a:stretch/>
        </a:blipFill>
        <a:effectLst/>
      </p:bgPr>
    </p:bg>
    <p:spTree>
      <p:nvGrpSpPr>
        <p:cNvPr id="1" name="">
          <a:extLst>
            <a:ext uri="{FF2B5EF4-FFF2-40B4-BE49-F238E27FC236}">
              <a16:creationId xmlns:a16="http://schemas.microsoft.com/office/drawing/2014/main" id="{2003D478-09CE-1B01-5B68-0AD1906F42C8}"/>
            </a:ext>
          </a:extLst>
        </p:cNvPr>
        <p:cNvGrpSpPr/>
        <p:nvPr/>
      </p:nvGrpSpPr>
      <p:grpSpPr>
        <a:xfrm>
          <a:off x="0" y="0"/>
          <a:ext cx="0" cy="0"/>
          <a:chOff x="0" y="0"/>
          <a:chExt cx="0" cy="0"/>
        </a:xfrm>
      </p:grpSpPr>
      <p:sp useBgFill="1">
        <p:nvSpPr>
          <p:cNvPr id="10" name="Rectangle 9">
            <a:extLst>
              <a:ext uri="{FF2B5EF4-FFF2-40B4-BE49-F238E27FC236}">
                <a16:creationId xmlns:a16="http://schemas.microsoft.com/office/drawing/2014/main" id="{2A2456A0-13DF-4BA8-9BDD-168E874C421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E114FC9E-2E4C-5EA4-50A5-08F7D516CD17}"/>
              </a:ext>
            </a:extLst>
          </p:cNvPr>
          <p:cNvSpPr>
            <a:spLocks noGrp="1"/>
          </p:cNvSpPr>
          <p:nvPr>
            <p:ph type="title"/>
          </p:nvPr>
        </p:nvSpPr>
        <p:spPr>
          <a:xfrm>
            <a:off x="913795" y="609600"/>
            <a:ext cx="5978072" cy="1556702"/>
          </a:xfrm>
        </p:spPr>
        <p:txBody>
          <a:bodyPr>
            <a:normAutofit/>
          </a:bodyPr>
          <a:lstStyle/>
          <a:p>
            <a:r>
              <a:rPr lang="en-GB" dirty="0"/>
              <a:t>Random Forest Regression - Results</a:t>
            </a:r>
          </a:p>
        </p:txBody>
      </p:sp>
      <p:sp>
        <p:nvSpPr>
          <p:cNvPr id="3" name="Content Placeholder 2">
            <a:extLst>
              <a:ext uri="{FF2B5EF4-FFF2-40B4-BE49-F238E27FC236}">
                <a16:creationId xmlns:a16="http://schemas.microsoft.com/office/drawing/2014/main" id="{24634AC1-9EEF-653C-79B5-9E09E9D12900}"/>
              </a:ext>
            </a:extLst>
          </p:cNvPr>
          <p:cNvSpPr>
            <a:spLocks noGrp="1"/>
          </p:cNvSpPr>
          <p:nvPr>
            <p:ph idx="1"/>
          </p:nvPr>
        </p:nvSpPr>
        <p:spPr>
          <a:xfrm>
            <a:off x="913795" y="2354729"/>
            <a:ext cx="5978072" cy="3693145"/>
          </a:xfrm>
        </p:spPr>
        <p:txBody>
          <a:bodyPr anchor="t">
            <a:normAutofit/>
          </a:bodyPr>
          <a:lstStyle/>
          <a:p>
            <a:pPr>
              <a:lnSpc>
                <a:spcPct val="100000"/>
              </a:lnSpc>
            </a:pPr>
            <a:r>
              <a:rPr lang="en-GB" sz="1500" dirty="0"/>
              <a:t>The model produced a score of ≈0.79. This model is significantly better than ones previously proposed as, unlike previous models, it does not bottleneck at a low score.</a:t>
            </a:r>
          </a:p>
          <a:p>
            <a:pPr>
              <a:lnSpc>
                <a:spcPct val="100000"/>
              </a:lnSpc>
            </a:pPr>
            <a:r>
              <a:rPr lang="en-GB" sz="1500" dirty="0"/>
              <a:t>The regression line is clearly showing a better understanding of relationships as it takes it account a wider range of points on each graph, rather than focusing on the areas where the most points lie. We know this as the regression line lacks the curve the other models possess while still having a clear grasp on the trend.</a:t>
            </a:r>
          </a:p>
          <a:p>
            <a:pPr>
              <a:lnSpc>
                <a:spcPct val="100000"/>
              </a:lnSpc>
            </a:pPr>
            <a:r>
              <a:rPr lang="en-GB" sz="1500" dirty="0"/>
              <a:t>The model should not suffer from overfitting as the hyperparameters used have been cross-validated as previously mentioned, making this an accurate model to predict car prices.</a:t>
            </a:r>
          </a:p>
          <a:p>
            <a:pPr>
              <a:lnSpc>
                <a:spcPct val="100000"/>
              </a:lnSpc>
            </a:pPr>
            <a:r>
              <a:rPr lang="en-GB" sz="1500" dirty="0"/>
              <a:t>This model is also good at handling outliers unlike the previously proposed models</a:t>
            </a:r>
          </a:p>
          <a:p>
            <a:pPr>
              <a:lnSpc>
                <a:spcPct val="100000"/>
              </a:lnSpc>
            </a:pPr>
            <a:endParaRPr lang="en-GB" sz="1500" dirty="0"/>
          </a:p>
        </p:txBody>
      </p:sp>
      <p:pic>
        <p:nvPicPr>
          <p:cNvPr id="12" name="Picture 11">
            <a:extLst>
              <a:ext uri="{FF2B5EF4-FFF2-40B4-BE49-F238E27FC236}">
                <a16:creationId xmlns:a16="http://schemas.microsoft.com/office/drawing/2014/main" id="{7AEE9CAC-347C-43C2-AE87-6BC5566E6068}"/>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3">
            <a:extLst>
              <a:ext uri="{28A0092B-C50C-407E-A947-70E740481C1C}">
                <a14:useLocalDpi xmlns:a14="http://schemas.microsoft.com/office/drawing/2010/main" val="0"/>
              </a:ext>
            </a:extLst>
          </a:blip>
          <a:srcRect t="964" r="2807" b="1446"/>
          <a:stretch/>
        </p:blipFill>
        <p:spPr>
          <a:xfrm>
            <a:off x="7232905" y="1"/>
            <a:ext cx="4959095" cy="6858000"/>
          </a:xfrm>
          <a:prstGeom prst="rect">
            <a:avLst/>
          </a:prstGeom>
        </p:spPr>
      </p:pic>
      <p:pic>
        <p:nvPicPr>
          <p:cNvPr id="5" name="Picture 4" descr="A red and green data&#10;&#10;Description automatically generated">
            <a:extLst>
              <a:ext uri="{FF2B5EF4-FFF2-40B4-BE49-F238E27FC236}">
                <a16:creationId xmlns:a16="http://schemas.microsoft.com/office/drawing/2014/main" id="{4274EF5A-F0B3-2094-52D5-DEDFEA917F69}"/>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552945" y="2196253"/>
            <a:ext cx="3995592" cy="1997796"/>
          </a:xfrm>
          <a:prstGeom prst="rect">
            <a:avLst/>
          </a:prstGeom>
        </p:spPr>
      </p:pic>
    </p:spTree>
    <p:extLst>
      <p:ext uri="{BB962C8B-B14F-4D97-AF65-F5344CB8AC3E}">
        <p14:creationId xmlns:p14="http://schemas.microsoft.com/office/powerpoint/2010/main" val="296194286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1">
                <a:shade val="80000"/>
                <a:lumMod val="80000"/>
              </a:schemeClr>
              <a:schemeClr val="bg1">
                <a:tint val="98000"/>
              </a:schemeClr>
            </a:duotone>
          </a:blip>
          <a:stretch/>
        </a:blip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769960A3-4EE1-43D2-ABFC-C7A03ED2148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A510080-EC38-F103-F68D-CEB16F80C750}"/>
              </a:ext>
            </a:extLst>
          </p:cNvPr>
          <p:cNvSpPr>
            <a:spLocks noGrp="1"/>
          </p:cNvSpPr>
          <p:nvPr>
            <p:ph type="title"/>
          </p:nvPr>
        </p:nvSpPr>
        <p:spPr>
          <a:xfrm>
            <a:off x="913795" y="609600"/>
            <a:ext cx="10353762" cy="1164772"/>
          </a:xfrm>
        </p:spPr>
        <p:txBody>
          <a:bodyPr>
            <a:normAutofit/>
          </a:bodyPr>
          <a:lstStyle/>
          <a:p>
            <a:r>
              <a:rPr lang="en-GB" dirty="0"/>
              <a:t>Conclusion</a:t>
            </a:r>
          </a:p>
        </p:txBody>
      </p:sp>
      <p:pic>
        <p:nvPicPr>
          <p:cNvPr id="10" name="Picture 9">
            <a:extLst>
              <a:ext uri="{FF2B5EF4-FFF2-40B4-BE49-F238E27FC236}">
                <a16:creationId xmlns:a16="http://schemas.microsoft.com/office/drawing/2014/main" id="{16ABCF9F-46A6-4370-8EC8-B1EDB4510B54}"/>
              </a:ext>
              <a:ext uri="{C183D7F6-B498-43B3-948B-1728B52AA6E4}">
                <adec:decorative xmlns:adec="http://schemas.microsoft.com/office/drawing/2017/decorative" val="1"/>
              </a:ext>
            </a:extLst>
          </p:cNvPr>
          <p:cNvPicPr preferRelativeResize="0">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3">
            <a:extLst>
              <a:ext uri="{28A0092B-C50C-407E-A947-70E740481C1C}">
                <a14:useLocalDpi xmlns:a14="http://schemas.microsoft.com/office/drawing/2010/main" val="0"/>
              </a:ext>
            </a:extLst>
          </a:blip>
          <a:srcRect l="798" t="2669" r="616"/>
          <a:stretch/>
        </p:blipFill>
        <p:spPr>
          <a:xfrm>
            <a:off x="-1" y="2046514"/>
            <a:ext cx="12192001" cy="4811485"/>
          </a:xfrm>
          <a:prstGeom prst="rect">
            <a:avLst/>
          </a:prstGeom>
          <a:effectLst>
            <a:innerShdw blurRad="63500" dist="50800" dir="16200000">
              <a:prstClr val="black">
                <a:alpha val="50000"/>
              </a:prstClr>
            </a:innerShdw>
          </a:effectLst>
        </p:spPr>
      </p:pic>
      <p:sp>
        <p:nvSpPr>
          <p:cNvPr id="3" name="Content Placeholder 2">
            <a:extLst>
              <a:ext uri="{FF2B5EF4-FFF2-40B4-BE49-F238E27FC236}">
                <a16:creationId xmlns:a16="http://schemas.microsoft.com/office/drawing/2014/main" id="{DDDF15D8-E1C1-0EB0-4FEB-856ED32BE970}"/>
              </a:ext>
            </a:extLst>
          </p:cNvPr>
          <p:cNvSpPr>
            <a:spLocks noGrp="1"/>
          </p:cNvSpPr>
          <p:nvPr>
            <p:ph idx="1"/>
          </p:nvPr>
        </p:nvSpPr>
        <p:spPr>
          <a:xfrm>
            <a:off x="1235528" y="2481942"/>
            <a:ext cx="9710296" cy="4376057"/>
          </a:xfrm>
        </p:spPr>
        <p:txBody>
          <a:bodyPr>
            <a:normAutofit/>
          </a:bodyPr>
          <a:lstStyle/>
          <a:p>
            <a:pPr>
              <a:lnSpc>
                <a:spcPct val="100000"/>
              </a:lnSpc>
            </a:pPr>
            <a:r>
              <a:rPr lang="en-GB" sz="1800" dirty="0"/>
              <a:t>The project has shown that it is possible to predict the price of a car based on its features fairly accurately using random forest regression. While there is some variance in how far away the true price is from the predicted price, the difference is never too great and will normally fall close. Another way this is by using a Multi-layer perceptron regressor, a neural network designed for regression. Testing this form of model is more logical than using regularisation on review.</a:t>
            </a:r>
          </a:p>
          <a:p>
            <a:pPr>
              <a:lnSpc>
                <a:spcPct val="100000"/>
              </a:lnSpc>
            </a:pPr>
            <a:r>
              <a:rPr lang="en-GB" sz="1800" dirty="0"/>
              <a:t>The preprocessing of the data was, overall, positive in how </a:t>
            </a:r>
            <a:r>
              <a:rPr lang="en-GB" sz="1800" dirty="0" err="1"/>
              <a:t>NaN</a:t>
            </a:r>
            <a:r>
              <a:rPr lang="en-GB" sz="1800" dirty="0"/>
              <a:t> values were handled and how specific columns were dropped. Not dropping all entries with </a:t>
            </a:r>
            <a:r>
              <a:rPr lang="en-GB" sz="1800" dirty="0" err="1"/>
              <a:t>NaN</a:t>
            </a:r>
            <a:r>
              <a:rPr lang="en-GB" sz="1800" dirty="0"/>
              <a:t> values present was beneficial as this aided the model in understanding how the more prevalent features affected the price.</a:t>
            </a:r>
          </a:p>
          <a:p>
            <a:pPr>
              <a:lnSpc>
                <a:spcPct val="100000"/>
              </a:lnSpc>
            </a:pPr>
            <a:r>
              <a:rPr lang="en-GB" sz="1800" dirty="0"/>
              <a:t>Using the regions instead of the states when clustering locations together may have proven to be more accurate as the locations would not be so general. US states are massive meaning that a car that is expensive in one region may be cheaper in another region of the same state. This may have led to more clustering, but a better, more precise model.</a:t>
            </a:r>
          </a:p>
        </p:txBody>
      </p:sp>
    </p:spTree>
    <p:extLst>
      <p:ext uri="{BB962C8B-B14F-4D97-AF65-F5344CB8AC3E}">
        <p14:creationId xmlns:p14="http://schemas.microsoft.com/office/powerpoint/2010/main" val="3553265481"/>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1">
                <a:shade val="80000"/>
                <a:lumMod val="80000"/>
              </a:schemeClr>
              <a:schemeClr val="bg1">
                <a:tint val="98000"/>
              </a:schemeClr>
            </a:duotone>
          </a:blip>
          <a:stretch/>
        </a:blip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769960A3-4EE1-43D2-ABFC-C7A03ED2148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6E9EA77-C2AE-F30C-8634-FC327B39941E}"/>
              </a:ext>
            </a:extLst>
          </p:cNvPr>
          <p:cNvSpPr>
            <a:spLocks noGrp="1"/>
          </p:cNvSpPr>
          <p:nvPr>
            <p:ph type="title"/>
          </p:nvPr>
        </p:nvSpPr>
        <p:spPr>
          <a:xfrm>
            <a:off x="913795" y="609600"/>
            <a:ext cx="10353762" cy="1164772"/>
          </a:xfrm>
        </p:spPr>
        <p:txBody>
          <a:bodyPr>
            <a:normAutofit/>
          </a:bodyPr>
          <a:lstStyle/>
          <a:p>
            <a:r>
              <a:rPr lang="en-GB" dirty="0"/>
              <a:t>Conclusion</a:t>
            </a:r>
          </a:p>
        </p:txBody>
      </p:sp>
      <p:pic>
        <p:nvPicPr>
          <p:cNvPr id="10" name="Picture 9">
            <a:extLst>
              <a:ext uri="{FF2B5EF4-FFF2-40B4-BE49-F238E27FC236}">
                <a16:creationId xmlns:a16="http://schemas.microsoft.com/office/drawing/2014/main" id="{16ABCF9F-46A6-4370-8EC8-B1EDB4510B54}"/>
              </a:ext>
              <a:ext uri="{C183D7F6-B498-43B3-948B-1728B52AA6E4}">
                <adec:decorative xmlns:adec="http://schemas.microsoft.com/office/drawing/2017/decorative" val="1"/>
              </a:ext>
            </a:extLst>
          </p:cNvPr>
          <p:cNvPicPr preferRelativeResize="0">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3">
            <a:extLst>
              <a:ext uri="{28A0092B-C50C-407E-A947-70E740481C1C}">
                <a14:useLocalDpi xmlns:a14="http://schemas.microsoft.com/office/drawing/2010/main" val="0"/>
              </a:ext>
            </a:extLst>
          </a:blip>
          <a:srcRect l="798" t="2669" r="616"/>
          <a:stretch/>
        </p:blipFill>
        <p:spPr>
          <a:xfrm>
            <a:off x="-1" y="2046514"/>
            <a:ext cx="12192001" cy="4811485"/>
          </a:xfrm>
          <a:prstGeom prst="rect">
            <a:avLst/>
          </a:prstGeom>
          <a:effectLst>
            <a:innerShdw blurRad="63500" dist="50800" dir="16200000">
              <a:prstClr val="black">
                <a:alpha val="50000"/>
              </a:prstClr>
            </a:innerShdw>
          </a:effectLst>
        </p:spPr>
      </p:pic>
      <p:sp>
        <p:nvSpPr>
          <p:cNvPr id="3" name="Content Placeholder 2">
            <a:extLst>
              <a:ext uri="{FF2B5EF4-FFF2-40B4-BE49-F238E27FC236}">
                <a16:creationId xmlns:a16="http://schemas.microsoft.com/office/drawing/2014/main" id="{64CAAA90-AD07-02CE-F9F7-A76C26FABDFF}"/>
              </a:ext>
            </a:extLst>
          </p:cNvPr>
          <p:cNvSpPr>
            <a:spLocks noGrp="1"/>
          </p:cNvSpPr>
          <p:nvPr>
            <p:ph idx="1"/>
          </p:nvPr>
        </p:nvSpPr>
        <p:spPr>
          <a:xfrm>
            <a:off x="1235528" y="2481943"/>
            <a:ext cx="9710296" cy="4376056"/>
          </a:xfrm>
        </p:spPr>
        <p:txBody>
          <a:bodyPr>
            <a:normAutofit/>
          </a:bodyPr>
          <a:lstStyle/>
          <a:p>
            <a:pPr>
              <a:lnSpc>
                <a:spcPct val="100000"/>
              </a:lnSpc>
            </a:pPr>
            <a:r>
              <a:rPr lang="en-GB" sz="1800" dirty="0"/>
              <a:t>The dataset itself was sufficient in the number of entries it possessed as well as the number of features about the car. This allowed for not only a lot of data to be input into the models to train them but also a lot of data to test the model’s accuracy – meaning that the models’ scores are reliable.</a:t>
            </a:r>
          </a:p>
          <a:p>
            <a:pPr>
              <a:lnSpc>
                <a:spcPct val="100000"/>
              </a:lnSpc>
            </a:pPr>
            <a:r>
              <a:rPr lang="en-GB" sz="1800" dirty="0"/>
              <a:t>There may be unexplained reasons and features not present as to why a specific price is set, however. An example of this could be desperation to sell the car, as they may undervalue the car to get it sold. </a:t>
            </a:r>
          </a:p>
          <a:p>
            <a:pPr>
              <a:lnSpc>
                <a:spcPct val="100000"/>
              </a:lnSpc>
            </a:pPr>
            <a:r>
              <a:rPr lang="en-GB" sz="1800" dirty="0"/>
              <a:t>The dataset may not be fully representative of the US car market because the data is taken from Craigslist only. This means that the models produced are only reflective of this small sample size rather than the entire market. This could lead to some cars not listed on Craigslist being inputted into the model and the price outputted is far-off from the true value. </a:t>
            </a:r>
          </a:p>
        </p:txBody>
      </p:sp>
    </p:spTree>
    <p:extLst>
      <p:ext uri="{BB962C8B-B14F-4D97-AF65-F5344CB8AC3E}">
        <p14:creationId xmlns:p14="http://schemas.microsoft.com/office/powerpoint/2010/main" val="223665153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1">
                <a:shade val="80000"/>
                <a:lumMod val="80000"/>
              </a:schemeClr>
              <a:schemeClr val="bg1">
                <a:tint val="98000"/>
              </a:schemeClr>
            </a:duotone>
          </a:blip>
          <a:stretch/>
        </a:blip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94AB646F-3BE3-47A3-B14F-9CB84F6BF5B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34F1CC0-8EB7-9AF2-6585-2CA13A6C622D}"/>
              </a:ext>
            </a:extLst>
          </p:cNvPr>
          <p:cNvSpPr>
            <a:spLocks noGrp="1"/>
          </p:cNvSpPr>
          <p:nvPr>
            <p:ph type="title"/>
          </p:nvPr>
        </p:nvSpPr>
        <p:spPr>
          <a:xfrm>
            <a:off x="913795" y="609599"/>
            <a:ext cx="5978072" cy="1481150"/>
          </a:xfrm>
        </p:spPr>
        <p:txBody>
          <a:bodyPr>
            <a:normAutofit/>
          </a:bodyPr>
          <a:lstStyle/>
          <a:p>
            <a:r>
              <a:rPr lang="en-GB" dirty="0"/>
              <a:t>Why should anyone care?</a:t>
            </a:r>
          </a:p>
        </p:txBody>
      </p:sp>
      <p:sp>
        <p:nvSpPr>
          <p:cNvPr id="3" name="Content Placeholder 2">
            <a:extLst>
              <a:ext uri="{FF2B5EF4-FFF2-40B4-BE49-F238E27FC236}">
                <a16:creationId xmlns:a16="http://schemas.microsoft.com/office/drawing/2014/main" id="{CF2E5246-077D-371F-4031-64ED4860D9C0}"/>
              </a:ext>
            </a:extLst>
          </p:cNvPr>
          <p:cNvSpPr>
            <a:spLocks noGrp="1"/>
          </p:cNvSpPr>
          <p:nvPr>
            <p:ph idx="1"/>
          </p:nvPr>
        </p:nvSpPr>
        <p:spPr>
          <a:xfrm>
            <a:off x="913795" y="2279176"/>
            <a:ext cx="5978072" cy="3415672"/>
          </a:xfrm>
        </p:spPr>
        <p:txBody>
          <a:bodyPr anchor="ctr">
            <a:normAutofit/>
          </a:bodyPr>
          <a:lstStyle/>
          <a:p>
            <a:pPr>
              <a:lnSpc>
                <a:spcPct val="100000"/>
              </a:lnSpc>
            </a:pPr>
            <a:r>
              <a:rPr lang="en-GB" sz="1600" dirty="0"/>
              <a:t>In the modern day, cars are a necessity to be able to travel anywhere. This is especially true in the US, as the country is designed around driving by car with very few options to travel long distance by public transport [1].</a:t>
            </a:r>
          </a:p>
          <a:p>
            <a:pPr>
              <a:lnSpc>
                <a:spcPct val="100000"/>
              </a:lnSpc>
            </a:pPr>
            <a:r>
              <a:rPr lang="en-GB" sz="1600" dirty="0"/>
              <a:t>Machine learning is becoming an ever more present part of everyday life. Almost every aspect of our lives is shaped by data, and the use of machine learning is to attempt to give accurate predictions based on the data it is provided [2].</a:t>
            </a:r>
          </a:p>
          <a:p>
            <a:pPr>
              <a:lnSpc>
                <a:spcPct val="100000"/>
              </a:lnSpc>
            </a:pPr>
            <a:r>
              <a:rPr lang="en-GB" sz="1600" dirty="0"/>
              <a:t>Finding out what factors keep the price of a used car cheap would be very helpful for the average American, more so when considering the financial state the average US citizen finds themselves in.</a:t>
            </a:r>
          </a:p>
        </p:txBody>
      </p:sp>
      <p:pic>
        <p:nvPicPr>
          <p:cNvPr id="5" name="Picture 4" descr="A dashboard of a car">
            <a:extLst>
              <a:ext uri="{FF2B5EF4-FFF2-40B4-BE49-F238E27FC236}">
                <a16:creationId xmlns:a16="http://schemas.microsoft.com/office/drawing/2014/main" id="{156EDF34-4FF8-1930-2CC7-EBDB1283DEA0}"/>
              </a:ext>
            </a:extLst>
          </p:cNvPr>
          <p:cNvPicPr>
            <a:picLocks noChangeAspect="1"/>
          </p:cNvPicPr>
          <p:nvPr/>
        </p:nvPicPr>
        <p:blipFill>
          <a:blip r:embed="rId3"/>
          <a:srcRect l="23603" r="31900" b="-1"/>
          <a:stretch/>
        </p:blipFill>
        <p:spPr>
          <a:xfrm>
            <a:off x="7620351" y="10"/>
            <a:ext cx="4571649" cy="6857990"/>
          </a:xfrm>
          <a:prstGeom prst="rect">
            <a:avLst/>
          </a:prstGeom>
        </p:spPr>
      </p:pic>
      <p:pic>
        <p:nvPicPr>
          <p:cNvPr id="11" name="Picture 10">
            <a:extLst>
              <a:ext uri="{FF2B5EF4-FFF2-40B4-BE49-F238E27FC236}">
                <a16:creationId xmlns:a16="http://schemas.microsoft.com/office/drawing/2014/main" id="{E0BE7827-5B1A-4F37-BF70-19F7C5C6BDEB}"/>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4">
            <a:extLst>
              <a:ext uri="{28A0092B-C50C-407E-A947-70E740481C1C}">
                <a14:useLocalDpi xmlns:a14="http://schemas.microsoft.com/office/drawing/2010/main" val="0"/>
              </a:ext>
            </a:extLst>
          </a:blip>
          <a:srcRect t="964" r="2807" b="1446"/>
          <a:stretch/>
        </p:blipFill>
        <p:spPr>
          <a:xfrm>
            <a:off x="7501468" y="1"/>
            <a:ext cx="4690532" cy="6858000"/>
          </a:xfrm>
          <a:prstGeom prst="rect">
            <a:avLst/>
          </a:prstGeom>
        </p:spPr>
      </p:pic>
    </p:spTree>
    <p:extLst>
      <p:ext uri="{BB962C8B-B14F-4D97-AF65-F5344CB8AC3E}">
        <p14:creationId xmlns:p14="http://schemas.microsoft.com/office/powerpoint/2010/main" val="3096525966"/>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30B0184-6B2C-A0B6-0D2E-1A62C25D39E0}"/>
              </a:ext>
            </a:extLst>
          </p:cNvPr>
          <p:cNvSpPr>
            <a:spLocks noGrp="1"/>
          </p:cNvSpPr>
          <p:nvPr>
            <p:ph type="title"/>
          </p:nvPr>
        </p:nvSpPr>
        <p:spPr/>
        <p:txBody>
          <a:bodyPr/>
          <a:lstStyle/>
          <a:p>
            <a:r>
              <a:rPr lang="en-GB" dirty="0"/>
              <a:t>Bibliography</a:t>
            </a:r>
          </a:p>
        </p:txBody>
      </p:sp>
      <p:sp>
        <p:nvSpPr>
          <p:cNvPr id="3" name="Content Placeholder 2">
            <a:extLst>
              <a:ext uri="{FF2B5EF4-FFF2-40B4-BE49-F238E27FC236}">
                <a16:creationId xmlns:a16="http://schemas.microsoft.com/office/drawing/2014/main" id="{8A1F8BE1-D9BB-B228-4618-A9EF6E70F6D1}"/>
              </a:ext>
            </a:extLst>
          </p:cNvPr>
          <p:cNvSpPr>
            <a:spLocks noGrp="1"/>
          </p:cNvSpPr>
          <p:nvPr>
            <p:ph idx="1"/>
          </p:nvPr>
        </p:nvSpPr>
        <p:spPr/>
        <p:txBody>
          <a:bodyPr/>
          <a:lstStyle/>
          <a:p>
            <a:pPr marL="36900" indent="0">
              <a:buNone/>
            </a:pPr>
            <a:r>
              <a:rPr lang="en-GB" dirty="0"/>
              <a:t>[1] </a:t>
            </a:r>
            <a:r>
              <a:rPr lang="en-GB" b="0" i="0" dirty="0">
                <a:solidFill>
                  <a:schemeClr val="tx1"/>
                </a:solidFill>
                <a:effectLst/>
              </a:rPr>
              <a:t>Ladd, B., 2011. Cities on wheels: Cars and public space. </a:t>
            </a:r>
            <a:r>
              <a:rPr lang="en-GB" b="0" i="1" dirty="0">
                <a:solidFill>
                  <a:schemeClr val="tx1"/>
                </a:solidFill>
                <a:effectLst/>
              </a:rPr>
              <a:t>The New Blackwell Companion to the City</a:t>
            </a:r>
            <a:r>
              <a:rPr lang="en-GB" b="0" i="0" dirty="0">
                <a:solidFill>
                  <a:schemeClr val="tx1"/>
                </a:solidFill>
                <a:effectLst/>
              </a:rPr>
              <a:t>, pp.265-274.</a:t>
            </a:r>
          </a:p>
          <a:p>
            <a:pPr marL="36900" indent="0">
              <a:buNone/>
            </a:pPr>
            <a:r>
              <a:rPr lang="en-GB" dirty="0">
                <a:solidFill>
                  <a:schemeClr val="tx1"/>
                </a:solidFill>
                <a:effectLst/>
              </a:rPr>
              <a:t>[2] </a:t>
            </a:r>
            <a:r>
              <a:rPr lang="en-GB" b="0" i="0" dirty="0" err="1">
                <a:solidFill>
                  <a:schemeClr val="tx1"/>
                </a:solidFill>
                <a:effectLst/>
              </a:rPr>
              <a:t>Surden</a:t>
            </a:r>
            <a:r>
              <a:rPr lang="en-GB" b="0" i="0" dirty="0">
                <a:solidFill>
                  <a:schemeClr val="tx1"/>
                </a:solidFill>
                <a:effectLst/>
              </a:rPr>
              <a:t>, H., 2021. Machine learning and law: An overview. </a:t>
            </a:r>
            <a:r>
              <a:rPr lang="en-GB" b="0" i="1" dirty="0">
                <a:solidFill>
                  <a:schemeClr val="tx1"/>
                </a:solidFill>
                <a:effectLst/>
              </a:rPr>
              <a:t>Research Handbook on Big Data Law</a:t>
            </a:r>
            <a:r>
              <a:rPr lang="en-GB" b="0" i="0" dirty="0">
                <a:solidFill>
                  <a:schemeClr val="tx1"/>
                </a:solidFill>
                <a:effectLst/>
              </a:rPr>
              <a:t>, pp.171-184.</a:t>
            </a:r>
          </a:p>
          <a:p>
            <a:pPr marL="36900" indent="0">
              <a:buNone/>
            </a:pPr>
            <a:endParaRPr lang="en-GB" dirty="0">
              <a:solidFill>
                <a:schemeClr val="tx1"/>
              </a:solidFill>
            </a:endParaRPr>
          </a:p>
        </p:txBody>
      </p:sp>
    </p:spTree>
    <p:extLst>
      <p:ext uri="{BB962C8B-B14F-4D97-AF65-F5344CB8AC3E}">
        <p14:creationId xmlns:p14="http://schemas.microsoft.com/office/powerpoint/2010/main" val="1637435931"/>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1">
                <a:shade val="80000"/>
                <a:lumMod val="80000"/>
              </a:schemeClr>
              <a:schemeClr val="bg1">
                <a:tint val="98000"/>
              </a:schemeClr>
            </a:duotone>
          </a:blip>
          <a:stretch/>
        </a:blipFill>
        <a:effectLst/>
      </p:bgPr>
    </p:bg>
    <p:spTree>
      <p:nvGrpSpPr>
        <p:cNvPr id="1" name=""/>
        <p:cNvGrpSpPr/>
        <p:nvPr/>
      </p:nvGrpSpPr>
      <p:grpSpPr>
        <a:xfrm>
          <a:off x="0" y="0"/>
          <a:ext cx="0" cy="0"/>
          <a:chOff x="0" y="0"/>
          <a:chExt cx="0" cy="0"/>
        </a:xfrm>
      </p:grpSpPr>
      <p:sp useBgFill="1">
        <p:nvSpPr>
          <p:cNvPr id="17" name="Rectangle 16">
            <a:extLst>
              <a:ext uri="{FF2B5EF4-FFF2-40B4-BE49-F238E27FC236}">
                <a16:creationId xmlns:a16="http://schemas.microsoft.com/office/drawing/2014/main" id="{FF486E2F-D0C1-4083-88AE-1015B8F6EBE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A7C4F3C-C30F-E107-6486-21F6C8A3464C}"/>
              </a:ext>
            </a:extLst>
          </p:cNvPr>
          <p:cNvSpPr>
            <a:spLocks noGrp="1"/>
          </p:cNvSpPr>
          <p:nvPr>
            <p:ph type="title"/>
          </p:nvPr>
        </p:nvSpPr>
        <p:spPr>
          <a:xfrm>
            <a:off x="913795" y="609600"/>
            <a:ext cx="10353762" cy="1257300"/>
          </a:xfrm>
        </p:spPr>
        <p:txBody>
          <a:bodyPr>
            <a:normAutofit/>
          </a:bodyPr>
          <a:lstStyle/>
          <a:p>
            <a:r>
              <a:rPr lang="en-GB"/>
              <a:t>The Dataset</a:t>
            </a:r>
            <a:endParaRPr lang="en-GB" dirty="0"/>
          </a:p>
        </p:txBody>
      </p:sp>
      <p:sp>
        <p:nvSpPr>
          <p:cNvPr id="3" name="Content Placeholder 2">
            <a:extLst>
              <a:ext uri="{FF2B5EF4-FFF2-40B4-BE49-F238E27FC236}">
                <a16:creationId xmlns:a16="http://schemas.microsoft.com/office/drawing/2014/main" id="{27AF6EF1-19A1-62F2-18D6-AA5DF266EC87}"/>
              </a:ext>
            </a:extLst>
          </p:cNvPr>
          <p:cNvSpPr>
            <a:spLocks noGrp="1"/>
          </p:cNvSpPr>
          <p:nvPr>
            <p:ph idx="1"/>
          </p:nvPr>
        </p:nvSpPr>
        <p:spPr>
          <a:xfrm>
            <a:off x="913795" y="1572127"/>
            <a:ext cx="5546272" cy="4989094"/>
          </a:xfrm>
        </p:spPr>
        <p:txBody>
          <a:bodyPr anchor="ctr">
            <a:normAutofit/>
          </a:bodyPr>
          <a:lstStyle/>
          <a:p>
            <a:pPr>
              <a:lnSpc>
                <a:spcPct val="100000"/>
              </a:lnSpc>
            </a:pPr>
            <a:r>
              <a:rPr lang="en-GB" dirty="0"/>
              <a:t>The dataset used is taken from Kaggle (</a:t>
            </a:r>
            <a:r>
              <a:rPr lang="en-GB" dirty="0">
                <a:hlinkClick r:id="rId3"/>
              </a:rPr>
              <a:t>https://www.kaggle.com/datasets/austinreese/craigslist-carstrucks-data</a:t>
            </a:r>
            <a:r>
              <a:rPr lang="en-GB" dirty="0"/>
              <a:t>)</a:t>
            </a:r>
          </a:p>
          <a:p>
            <a:pPr>
              <a:lnSpc>
                <a:spcPct val="100000"/>
              </a:lnSpc>
            </a:pPr>
            <a:r>
              <a:rPr lang="en-GB" dirty="0"/>
              <a:t>This data is collected from Craigslist and includes all used car data entries in the United States, boasting 426880 unique entries. </a:t>
            </a:r>
          </a:p>
          <a:p>
            <a:pPr>
              <a:lnSpc>
                <a:spcPct val="100000"/>
              </a:lnSpc>
            </a:pPr>
            <a:r>
              <a:rPr lang="en-GB" dirty="0"/>
              <a:t>The columns of this dataset include Region, </a:t>
            </a:r>
            <a:r>
              <a:rPr lang="en-GB" dirty="0" err="1"/>
              <a:t>Region_URL</a:t>
            </a:r>
            <a:r>
              <a:rPr lang="en-GB" dirty="0"/>
              <a:t>, Price, Year, Manufacturer, Model, Condition, Cylinders, Fuel, Odometer, </a:t>
            </a:r>
            <a:r>
              <a:rPr lang="en-GB" dirty="0" err="1"/>
              <a:t>Title_Status</a:t>
            </a:r>
            <a:r>
              <a:rPr lang="en-GB" dirty="0"/>
              <a:t>, Transmission, VIN, Drive, Size, Type, </a:t>
            </a:r>
            <a:r>
              <a:rPr lang="en-GB" dirty="0" err="1"/>
              <a:t>Paint_Color</a:t>
            </a:r>
            <a:r>
              <a:rPr lang="en-GB" dirty="0"/>
              <a:t>, </a:t>
            </a:r>
            <a:r>
              <a:rPr lang="en-GB" dirty="0" err="1"/>
              <a:t>Image_URL</a:t>
            </a:r>
            <a:r>
              <a:rPr lang="en-GB" dirty="0"/>
              <a:t> Description, County, State, Lat, Long, </a:t>
            </a:r>
            <a:r>
              <a:rPr lang="en-GB" dirty="0" err="1"/>
              <a:t>Posting_Date</a:t>
            </a:r>
            <a:endParaRPr lang="en-GB" dirty="0"/>
          </a:p>
          <a:p>
            <a:pPr marL="36900" indent="0">
              <a:lnSpc>
                <a:spcPct val="100000"/>
              </a:lnSpc>
              <a:buNone/>
            </a:pPr>
            <a:endParaRPr lang="en-GB" sz="1600" dirty="0"/>
          </a:p>
        </p:txBody>
      </p:sp>
      <p:pic>
        <p:nvPicPr>
          <p:cNvPr id="19" name="Picture 18">
            <a:extLst>
              <a:ext uri="{FF2B5EF4-FFF2-40B4-BE49-F238E27FC236}">
                <a16:creationId xmlns:a16="http://schemas.microsoft.com/office/drawing/2014/main" id="{AD661026-DE64-47F1-9F88-0847B5FB3560}"/>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4">
            <a:extLst>
              <a:ext uri="{28A0092B-C50C-407E-A947-70E740481C1C}">
                <a14:useLocalDpi xmlns:a14="http://schemas.microsoft.com/office/drawing/2010/main" val="0"/>
              </a:ext>
            </a:extLst>
          </a:blip>
          <a:stretch>
            <a:fillRect/>
          </a:stretch>
        </p:blipFill>
        <p:spPr>
          <a:xfrm>
            <a:off x="6934200" y="1998132"/>
            <a:ext cx="4333632" cy="3521077"/>
          </a:xfrm>
          <a:prstGeom prst="rect">
            <a:avLst/>
          </a:prstGeom>
        </p:spPr>
      </p:pic>
      <p:pic>
        <p:nvPicPr>
          <p:cNvPr id="7" name="Picture 6">
            <a:extLst>
              <a:ext uri="{FF2B5EF4-FFF2-40B4-BE49-F238E27FC236}">
                <a16:creationId xmlns:a16="http://schemas.microsoft.com/office/drawing/2014/main" id="{95896F11-857E-5DC9-359D-4B3F00A59FAF}"/>
              </a:ext>
            </a:extLst>
          </p:cNvPr>
          <p:cNvPicPr>
            <a:picLocks noChangeAspect="1"/>
          </p:cNvPicPr>
          <p:nvPr/>
        </p:nvPicPr>
        <p:blipFill>
          <a:blip r:embed="rId5"/>
          <a:srcRect l="26039" r="21552" b="1"/>
          <a:stretch/>
        </p:blipFill>
        <p:spPr>
          <a:xfrm>
            <a:off x="7066560" y="2132822"/>
            <a:ext cx="4065464" cy="3258006"/>
          </a:xfrm>
          <a:prstGeom prst="rect">
            <a:avLst/>
          </a:prstGeom>
        </p:spPr>
      </p:pic>
    </p:spTree>
    <p:extLst>
      <p:ext uri="{BB962C8B-B14F-4D97-AF65-F5344CB8AC3E}">
        <p14:creationId xmlns:p14="http://schemas.microsoft.com/office/powerpoint/2010/main" val="278658225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1">
                <a:shade val="80000"/>
                <a:lumMod val="80000"/>
              </a:schemeClr>
              <a:schemeClr val="bg1">
                <a:tint val="98000"/>
              </a:schemeClr>
            </a:duotone>
          </a:blip>
          <a:stretch/>
        </a:blip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769960A3-4EE1-43D2-ABFC-C7A03ED2148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F4737226-2B16-F208-AB1F-76D3A843F7B8}"/>
              </a:ext>
            </a:extLst>
          </p:cNvPr>
          <p:cNvSpPr>
            <a:spLocks noGrp="1"/>
          </p:cNvSpPr>
          <p:nvPr>
            <p:ph type="title"/>
          </p:nvPr>
        </p:nvSpPr>
        <p:spPr>
          <a:xfrm>
            <a:off x="913795" y="609600"/>
            <a:ext cx="10353762" cy="1164772"/>
          </a:xfrm>
        </p:spPr>
        <p:txBody>
          <a:bodyPr>
            <a:normAutofit/>
          </a:bodyPr>
          <a:lstStyle/>
          <a:p>
            <a:r>
              <a:rPr lang="en-GB" dirty="0"/>
              <a:t>The Dataset</a:t>
            </a:r>
          </a:p>
        </p:txBody>
      </p:sp>
      <p:pic>
        <p:nvPicPr>
          <p:cNvPr id="10" name="Picture 9">
            <a:extLst>
              <a:ext uri="{FF2B5EF4-FFF2-40B4-BE49-F238E27FC236}">
                <a16:creationId xmlns:a16="http://schemas.microsoft.com/office/drawing/2014/main" id="{16ABCF9F-46A6-4370-8EC8-B1EDB4510B54}"/>
              </a:ext>
              <a:ext uri="{C183D7F6-B498-43B3-948B-1728B52AA6E4}">
                <adec:decorative xmlns:adec="http://schemas.microsoft.com/office/drawing/2017/decorative" val="1"/>
              </a:ext>
            </a:extLst>
          </p:cNvPr>
          <p:cNvPicPr preferRelativeResize="0">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rotWithShape="1">
          <a:blip r:embed="rId3">
            <a:extLst>
              <a:ext uri="{28A0092B-C50C-407E-A947-70E740481C1C}">
                <a14:useLocalDpi xmlns:a14="http://schemas.microsoft.com/office/drawing/2010/main" val="0"/>
              </a:ext>
            </a:extLst>
          </a:blip>
          <a:srcRect l="798" t="2669" r="616"/>
          <a:stretch/>
        </p:blipFill>
        <p:spPr>
          <a:xfrm>
            <a:off x="-1" y="2046514"/>
            <a:ext cx="12192001" cy="4811485"/>
          </a:xfrm>
          <a:prstGeom prst="rect">
            <a:avLst/>
          </a:prstGeom>
          <a:effectLst>
            <a:innerShdw blurRad="63500" dist="50800" dir="16200000">
              <a:prstClr val="black">
                <a:alpha val="50000"/>
              </a:prstClr>
            </a:innerShdw>
          </a:effectLst>
        </p:spPr>
      </p:pic>
      <p:sp>
        <p:nvSpPr>
          <p:cNvPr id="3" name="Content Placeholder 2">
            <a:extLst>
              <a:ext uri="{FF2B5EF4-FFF2-40B4-BE49-F238E27FC236}">
                <a16:creationId xmlns:a16="http://schemas.microsoft.com/office/drawing/2014/main" id="{8361D636-4A6A-469F-C699-58D26151A6DD}"/>
              </a:ext>
            </a:extLst>
          </p:cNvPr>
          <p:cNvSpPr>
            <a:spLocks noGrp="1"/>
          </p:cNvSpPr>
          <p:nvPr>
            <p:ph idx="1"/>
          </p:nvPr>
        </p:nvSpPr>
        <p:spPr>
          <a:xfrm>
            <a:off x="1235528" y="2481943"/>
            <a:ext cx="9710296" cy="3309258"/>
          </a:xfrm>
        </p:spPr>
        <p:txBody>
          <a:bodyPr>
            <a:normAutofit/>
          </a:bodyPr>
          <a:lstStyle/>
          <a:p>
            <a:r>
              <a:rPr lang="en-GB" dirty="0"/>
              <a:t>Obviously, not all these columns are relevant factors to the price of the car. Columns such as URL do not have any effect on the price of the car. </a:t>
            </a:r>
          </a:p>
          <a:p>
            <a:r>
              <a:rPr lang="en-GB" dirty="0"/>
              <a:t>The data needs to be cleaned before it can become usable, as there are many issues with the set such as outliers and missing data in columns of some entries. </a:t>
            </a:r>
          </a:p>
          <a:p>
            <a:r>
              <a:rPr lang="en-GB" dirty="0"/>
              <a:t>Preprocessing is a delicate operation, as completing this task inadequately may result in bias in the model. The introduction of bias would then make the model worthless since it would not be able to accurately understand what factors affect the price the most.</a:t>
            </a:r>
          </a:p>
        </p:txBody>
      </p:sp>
    </p:spTree>
    <p:extLst>
      <p:ext uri="{BB962C8B-B14F-4D97-AF65-F5344CB8AC3E}">
        <p14:creationId xmlns:p14="http://schemas.microsoft.com/office/powerpoint/2010/main" val="72626918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1">
                <a:shade val="80000"/>
                <a:lumMod val="80000"/>
              </a:schemeClr>
              <a:schemeClr val="bg1">
                <a:tint val="98000"/>
              </a:schemeClr>
            </a:duotone>
          </a:blip>
          <a:stretch/>
        </a:blipFill>
        <a:effectLst/>
      </p:bgPr>
    </p:bg>
    <p:spTree>
      <p:nvGrpSpPr>
        <p:cNvPr id="1" name=""/>
        <p:cNvGrpSpPr/>
        <p:nvPr/>
      </p:nvGrpSpPr>
      <p:grpSpPr>
        <a:xfrm>
          <a:off x="0" y="0"/>
          <a:ext cx="0" cy="0"/>
          <a:chOff x="0" y="0"/>
          <a:chExt cx="0" cy="0"/>
        </a:xfrm>
      </p:grpSpPr>
      <p:sp useBgFill="1">
        <p:nvSpPr>
          <p:cNvPr id="14" name="Rectangle 13">
            <a:extLst>
              <a:ext uri="{FF2B5EF4-FFF2-40B4-BE49-F238E27FC236}">
                <a16:creationId xmlns:a16="http://schemas.microsoft.com/office/drawing/2014/main" id="{9A6C2C86-63BF-47D5-AA3F-905111A238E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1B899E1E-773F-45DE-52D5-EF9112E01B61}"/>
              </a:ext>
            </a:extLst>
          </p:cNvPr>
          <p:cNvSpPr>
            <a:spLocks noGrp="1"/>
          </p:cNvSpPr>
          <p:nvPr>
            <p:ph type="title"/>
          </p:nvPr>
        </p:nvSpPr>
        <p:spPr>
          <a:xfrm>
            <a:off x="834013" y="1115568"/>
            <a:ext cx="3487616" cy="4626864"/>
          </a:xfrm>
        </p:spPr>
        <p:txBody>
          <a:bodyPr>
            <a:normAutofit/>
          </a:bodyPr>
          <a:lstStyle/>
          <a:p>
            <a:pPr algn="l"/>
            <a:r>
              <a:rPr lang="en-GB" sz="3600"/>
              <a:t>Preprocessing</a:t>
            </a:r>
          </a:p>
        </p:txBody>
      </p:sp>
      <p:cxnSp>
        <p:nvCxnSpPr>
          <p:cNvPr id="15" name="Straight Connector 14">
            <a:extLst>
              <a:ext uri="{FF2B5EF4-FFF2-40B4-BE49-F238E27FC236}">
                <a16:creationId xmlns:a16="http://schemas.microsoft.com/office/drawing/2014/main" id="{425A0768-3044-4AA9-A889-D2CAA68C517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654605" y="2057400"/>
            <a:ext cx="0" cy="274320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61EB8067-1A34-8CE0-CFEA-D6322BD77875}"/>
              </a:ext>
            </a:extLst>
          </p:cNvPr>
          <p:cNvSpPr>
            <a:spLocks noGrp="1"/>
          </p:cNvSpPr>
          <p:nvPr>
            <p:ph idx="1"/>
          </p:nvPr>
        </p:nvSpPr>
        <p:spPr>
          <a:xfrm>
            <a:off x="5105398" y="1115568"/>
            <a:ext cx="6245352" cy="4626864"/>
          </a:xfrm>
        </p:spPr>
        <p:txBody>
          <a:bodyPr anchor="ctr">
            <a:normAutofit/>
          </a:bodyPr>
          <a:lstStyle/>
          <a:p>
            <a:pPr marL="494100" indent="-457200">
              <a:lnSpc>
                <a:spcPct val="100000"/>
              </a:lnSpc>
              <a:buFont typeface="+mj-lt"/>
              <a:buAutoNum type="arabicPeriod"/>
            </a:pPr>
            <a:r>
              <a:rPr lang="en-GB" sz="1800" dirty="0"/>
              <a:t>A correlation matrix is created to understand the initial relationships between the price and the other columns. The categorical columns are encoding using label encoding as this is a very simple technique that allows for categorical columns to be convert into numerical ones, making it possible to use in machine learning models.</a:t>
            </a:r>
          </a:p>
          <a:p>
            <a:pPr marL="494100" indent="-457200">
              <a:lnSpc>
                <a:spcPct val="100000"/>
              </a:lnSpc>
              <a:buFont typeface="+mj-lt"/>
              <a:buAutoNum type="arabicPeriod"/>
            </a:pPr>
            <a:r>
              <a:rPr lang="en-GB" sz="1800" dirty="0"/>
              <a:t>The first step of preprocessing is to remove any columns that are not a feature of the car nor an aspect that may affect the price of a car. This includes “id”, “</a:t>
            </a:r>
            <a:r>
              <a:rPr lang="en-GB" sz="1800" dirty="0" err="1"/>
              <a:t>url</a:t>
            </a:r>
            <a:r>
              <a:rPr lang="en-GB" sz="1800" dirty="0"/>
              <a:t>”, “</a:t>
            </a:r>
            <a:r>
              <a:rPr lang="en-GB" sz="1800" dirty="0" err="1"/>
              <a:t>region_url</a:t>
            </a:r>
            <a:r>
              <a:rPr lang="en-GB" sz="1800" dirty="0"/>
              <a:t>”, “VIN”, “</a:t>
            </a:r>
            <a:r>
              <a:rPr lang="en-GB" sz="1800" dirty="0" err="1"/>
              <a:t>image_url</a:t>
            </a:r>
            <a:r>
              <a:rPr lang="en-GB" sz="1800" dirty="0"/>
              <a:t>”, “description”, and “</a:t>
            </a:r>
            <a:r>
              <a:rPr lang="en-GB" sz="1800" dirty="0" err="1"/>
              <a:t>posting_date</a:t>
            </a:r>
            <a:r>
              <a:rPr lang="en-GB" sz="1800" dirty="0"/>
              <a:t>”.</a:t>
            </a:r>
          </a:p>
          <a:p>
            <a:pPr marL="494100" indent="-457200">
              <a:lnSpc>
                <a:spcPct val="100000"/>
              </a:lnSpc>
              <a:buFont typeface="+mj-lt"/>
              <a:buAutoNum type="arabicPeriod"/>
            </a:pPr>
            <a:r>
              <a:rPr lang="en-GB" sz="1800" dirty="0"/>
              <a:t>To factor in the location of the car, the “state” the car is being sold in is taken into consideration, with “region”, “</a:t>
            </a:r>
            <a:r>
              <a:rPr lang="en-GB" sz="1800" dirty="0" err="1"/>
              <a:t>lat</a:t>
            </a:r>
            <a:r>
              <a:rPr lang="en-GB" sz="1800" dirty="0"/>
              <a:t>” and “long” being dropped. The “county” column is also dropped as this only contains null values. The “state” column will be further processed later.</a:t>
            </a:r>
          </a:p>
        </p:txBody>
      </p:sp>
    </p:spTree>
    <p:extLst>
      <p:ext uri="{BB962C8B-B14F-4D97-AF65-F5344CB8AC3E}">
        <p14:creationId xmlns:p14="http://schemas.microsoft.com/office/powerpoint/2010/main" val="228089658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1">
                <a:shade val="80000"/>
                <a:lumMod val="80000"/>
              </a:schemeClr>
              <a:schemeClr val="bg1">
                <a:tint val="98000"/>
              </a:schemeClr>
            </a:duotone>
          </a:blip>
          <a:stretch/>
        </a:blipFill>
        <a:effectLst/>
      </p:bgPr>
    </p:bg>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E24F7045-1B8B-4422-9330-0BC8BF6065E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15">
            <a:extLst>
              <a:ext uri="{FF2B5EF4-FFF2-40B4-BE49-F238E27FC236}">
                <a16:creationId xmlns:a16="http://schemas.microsoft.com/office/drawing/2014/main" id="{7ED0B3BD-E968-4364-878A-47D3A6AEF0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7012" y="480060"/>
            <a:ext cx="11237976" cy="5897880"/>
          </a:xfrm>
          <a:prstGeom prst="rect">
            <a:avLst/>
          </a:prstGeom>
          <a:solidFill>
            <a:srgbClr val="FFFFFF"/>
          </a:solidFill>
          <a:ln w="9525">
            <a:noFill/>
          </a:ln>
          <a:effectLst>
            <a:outerShdw blurRad="63500" dist="17780" dir="5400000" algn="t" rotWithShape="0">
              <a:prstClr val="black">
                <a:alpha val="4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Content Placeholder 4" descr="A screenshot of a graph&#10;&#10;Description automatically generated">
            <a:extLst>
              <a:ext uri="{FF2B5EF4-FFF2-40B4-BE49-F238E27FC236}">
                <a16:creationId xmlns:a16="http://schemas.microsoft.com/office/drawing/2014/main" id="{162B81AE-1F7C-8E69-5E83-C06A9D1FB691}"/>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660815" y="643467"/>
            <a:ext cx="10870370" cy="5571066"/>
          </a:xfrm>
          <a:prstGeom prst="rect">
            <a:avLst/>
          </a:prstGeom>
        </p:spPr>
      </p:pic>
      <p:sp>
        <p:nvSpPr>
          <p:cNvPr id="14" name="Rectangle 13">
            <a:extLst>
              <a:ext uri="{FF2B5EF4-FFF2-40B4-BE49-F238E27FC236}">
                <a16:creationId xmlns:a16="http://schemas.microsoft.com/office/drawing/2014/main" id="{C8E5BCBF-E5D0-444B-A584-4A5FF79F9D7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3347" y="482600"/>
            <a:ext cx="11240496" cy="5892800"/>
          </a:xfrm>
          <a:prstGeom prst="rect">
            <a:avLst/>
          </a:prstGeom>
          <a:noFill/>
          <a:ln w="190500">
            <a:solidFill>
              <a:schemeClr val="tx1">
                <a:alpha val="7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1473192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1">
                <a:shade val="80000"/>
                <a:lumMod val="80000"/>
              </a:schemeClr>
              <a:schemeClr val="bg1">
                <a:tint val="98000"/>
              </a:schemeClr>
            </a:duotone>
          </a:blip>
          <a:stretch/>
        </a:blip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9A6C2C86-63BF-47D5-AA3F-905111A238E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7068994-B5F5-62D3-780A-250A7AAA7B4D}"/>
              </a:ext>
            </a:extLst>
          </p:cNvPr>
          <p:cNvSpPr>
            <a:spLocks noGrp="1"/>
          </p:cNvSpPr>
          <p:nvPr>
            <p:ph type="title"/>
          </p:nvPr>
        </p:nvSpPr>
        <p:spPr>
          <a:xfrm>
            <a:off x="834013" y="1115568"/>
            <a:ext cx="3487616" cy="4626864"/>
          </a:xfrm>
        </p:spPr>
        <p:txBody>
          <a:bodyPr>
            <a:normAutofit/>
          </a:bodyPr>
          <a:lstStyle/>
          <a:p>
            <a:pPr algn="l"/>
            <a:r>
              <a:rPr lang="en-GB" sz="3600"/>
              <a:t>Preprocessing</a:t>
            </a:r>
          </a:p>
        </p:txBody>
      </p:sp>
      <p:cxnSp>
        <p:nvCxnSpPr>
          <p:cNvPr id="10" name="Straight Connector 9">
            <a:extLst>
              <a:ext uri="{FF2B5EF4-FFF2-40B4-BE49-F238E27FC236}">
                <a16:creationId xmlns:a16="http://schemas.microsoft.com/office/drawing/2014/main" id="{425A0768-3044-4AA9-A889-D2CAA68C517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654605" y="2057400"/>
            <a:ext cx="0" cy="274320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C20E471C-5D56-5E38-1934-8DD206F51CE7}"/>
              </a:ext>
            </a:extLst>
          </p:cNvPr>
          <p:cNvSpPr>
            <a:spLocks noGrp="1"/>
          </p:cNvSpPr>
          <p:nvPr>
            <p:ph idx="1"/>
          </p:nvPr>
        </p:nvSpPr>
        <p:spPr>
          <a:xfrm>
            <a:off x="5105398" y="1115568"/>
            <a:ext cx="6245352" cy="4626864"/>
          </a:xfrm>
        </p:spPr>
        <p:txBody>
          <a:bodyPr anchor="ctr">
            <a:normAutofit/>
          </a:bodyPr>
          <a:lstStyle/>
          <a:p>
            <a:pPr marL="494100" indent="-457200">
              <a:buFont typeface="+mj-lt"/>
              <a:buAutoNum type="arabicPeriod" startAt="4"/>
            </a:pPr>
            <a:r>
              <a:rPr lang="en-GB" sz="1900" dirty="0"/>
              <a:t>Entries with outliers in the "odometer" and "price" columns are removed to stop the model learning from incorrect data. The Interquartile Range Method is applied to both columns. The minimum price a car can be is also set to 500 to prevent any further erroneous data. </a:t>
            </a:r>
          </a:p>
          <a:p>
            <a:pPr marL="494100" indent="-457200">
              <a:buFont typeface="+mj-lt"/>
              <a:buAutoNum type="arabicPeriod" startAt="4"/>
            </a:pPr>
            <a:r>
              <a:rPr lang="en-GB" sz="1900" dirty="0"/>
              <a:t>The “year” column is replaced by a new column called “age”. While “year” is a numerical column, it acts more as a categorical one. Converting it in this way makes it easier for the numerical algorithm of the model to understand.</a:t>
            </a:r>
          </a:p>
          <a:p>
            <a:pPr marL="494100" indent="-457200">
              <a:buFont typeface="+mj-lt"/>
              <a:buAutoNum type="arabicPeriod" startAt="4"/>
            </a:pPr>
            <a:r>
              <a:rPr lang="en-GB" sz="1900" dirty="0"/>
              <a:t>Another correlation matrix is created, with all columns that have a minimal effect on the price being dropped.</a:t>
            </a:r>
          </a:p>
        </p:txBody>
      </p:sp>
    </p:spTree>
    <p:extLst>
      <p:ext uri="{BB962C8B-B14F-4D97-AF65-F5344CB8AC3E}">
        <p14:creationId xmlns:p14="http://schemas.microsoft.com/office/powerpoint/2010/main" val="4252356033"/>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1">
                <a:shade val="80000"/>
                <a:lumMod val="80000"/>
              </a:schemeClr>
              <a:schemeClr val="bg1">
                <a:tint val="98000"/>
              </a:schemeClr>
            </a:duotone>
          </a:blip>
          <a:stretch/>
        </a:blipFill>
        <a:effectLst/>
      </p:bgPr>
    </p:bg>
    <p:spTree>
      <p:nvGrpSpPr>
        <p:cNvPr id="1" name=""/>
        <p:cNvGrpSpPr/>
        <p:nvPr/>
      </p:nvGrpSpPr>
      <p:grpSpPr>
        <a:xfrm>
          <a:off x="0" y="0"/>
          <a:ext cx="0" cy="0"/>
          <a:chOff x="0" y="0"/>
          <a:chExt cx="0" cy="0"/>
        </a:xfrm>
      </p:grpSpPr>
      <p:sp>
        <p:nvSpPr>
          <p:cNvPr id="10" name="Rectangle 9">
            <a:extLst>
              <a:ext uri="{FF2B5EF4-FFF2-40B4-BE49-F238E27FC236}">
                <a16:creationId xmlns:a16="http://schemas.microsoft.com/office/drawing/2014/main" id="{E24F7045-1B8B-4422-9330-0BC8BF6065E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7ED0B3BD-E968-4364-878A-47D3A6AEF09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77012" y="480060"/>
            <a:ext cx="11237976" cy="5897880"/>
          </a:xfrm>
          <a:prstGeom prst="rect">
            <a:avLst/>
          </a:prstGeom>
          <a:solidFill>
            <a:srgbClr val="FFFFFF"/>
          </a:solidFill>
          <a:ln w="9525">
            <a:noFill/>
          </a:ln>
          <a:effectLst>
            <a:outerShdw blurRad="63500" dist="17780" dir="5400000" algn="t" rotWithShape="0">
              <a:prstClr val="black">
                <a:alpha val="43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Content Placeholder 4" descr="A colorful squares with white and red squares&#10;&#10;Description automatically generated">
            <a:extLst>
              <a:ext uri="{FF2B5EF4-FFF2-40B4-BE49-F238E27FC236}">
                <a16:creationId xmlns:a16="http://schemas.microsoft.com/office/drawing/2014/main" id="{12974D8D-6C5D-0D69-44B3-16E9406E1A78}"/>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660815" y="643467"/>
            <a:ext cx="10870370" cy="5571066"/>
          </a:xfrm>
          <a:prstGeom prst="rect">
            <a:avLst/>
          </a:prstGeom>
        </p:spPr>
      </p:pic>
      <p:sp>
        <p:nvSpPr>
          <p:cNvPr id="14" name="Rectangle 13">
            <a:extLst>
              <a:ext uri="{FF2B5EF4-FFF2-40B4-BE49-F238E27FC236}">
                <a16:creationId xmlns:a16="http://schemas.microsoft.com/office/drawing/2014/main" id="{C8E5BCBF-E5D0-444B-A584-4A5FF79F9D7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3347" y="482600"/>
            <a:ext cx="11240496" cy="5892800"/>
          </a:xfrm>
          <a:prstGeom prst="rect">
            <a:avLst/>
          </a:prstGeom>
          <a:noFill/>
          <a:ln w="190500">
            <a:solidFill>
              <a:schemeClr val="tx1">
                <a:alpha val="7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369687267"/>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1">
                <a:shade val="80000"/>
                <a:lumMod val="80000"/>
              </a:schemeClr>
              <a:schemeClr val="bg1">
                <a:tint val="98000"/>
              </a:schemeClr>
            </a:duotone>
          </a:blip>
          <a:stretch/>
        </a:blip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9A6C2C86-63BF-47D5-AA3F-905111A238E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3EC3CC46-8B41-1817-20AA-9C80BFA57A0C}"/>
              </a:ext>
            </a:extLst>
          </p:cNvPr>
          <p:cNvSpPr>
            <a:spLocks noGrp="1"/>
          </p:cNvSpPr>
          <p:nvPr>
            <p:ph type="title"/>
          </p:nvPr>
        </p:nvSpPr>
        <p:spPr>
          <a:xfrm>
            <a:off x="834013" y="1115568"/>
            <a:ext cx="3487616" cy="4626864"/>
          </a:xfrm>
        </p:spPr>
        <p:txBody>
          <a:bodyPr>
            <a:normAutofit/>
          </a:bodyPr>
          <a:lstStyle/>
          <a:p>
            <a:pPr algn="l"/>
            <a:r>
              <a:rPr lang="en-GB" sz="3600"/>
              <a:t>Preprocessing</a:t>
            </a:r>
          </a:p>
        </p:txBody>
      </p:sp>
      <p:cxnSp>
        <p:nvCxnSpPr>
          <p:cNvPr id="10" name="Straight Connector 9">
            <a:extLst>
              <a:ext uri="{FF2B5EF4-FFF2-40B4-BE49-F238E27FC236}">
                <a16:creationId xmlns:a16="http://schemas.microsoft.com/office/drawing/2014/main" id="{425A0768-3044-4AA9-A889-D2CAA68C517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654605" y="2057400"/>
            <a:ext cx="0" cy="2743200"/>
          </a:xfrm>
          <a:prstGeom prst="line">
            <a:avLst/>
          </a:prstGeom>
          <a:ln w="19050">
            <a:solidFill>
              <a:schemeClr val="tx2"/>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F1C25F4C-3095-0CBF-D291-4FBAA9B166B4}"/>
              </a:ext>
            </a:extLst>
          </p:cNvPr>
          <p:cNvSpPr>
            <a:spLocks noGrp="1"/>
          </p:cNvSpPr>
          <p:nvPr>
            <p:ph idx="1"/>
          </p:nvPr>
        </p:nvSpPr>
        <p:spPr>
          <a:xfrm>
            <a:off x="5105398" y="1115568"/>
            <a:ext cx="6245352" cy="4626864"/>
          </a:xfrm>
        </p:spPr>
        <p:txBody>
          <a:bodyPr anchor="ctr">
            <a:normAutofit/>
          </a:bodyPr>
          <a:lstStyle/>
          <a:p>
            <a:pPr marL="494100" indent="-457200">
              <a:lnSpc>
                <a:spcPct val="100000"/>
              </a:lnSpc>
              <a:buFont typeface="+mj-lt"/>
              <a:buAutoNum type="arabicPeriod" startAt="7"/>
            </a:pPr>
            <a:r>
              <a:rPr lang="en-GB" sz="1800"/>
              <a:t>From the correlation matrix, “price”, “age” , and “odometer” are the most important factors in this dataset. Therefore, all entries that do not have these columns present are dropped.</a:t>
            </a:r>
          </a:p>
          <a:p>
            <a:pPr marL="494100" indent="-457200">
              <a:lnSpc>
                <a:spcPct val="100000"/>
              </a:lnSpc>
              <a:buFont typeface="+mj-lt"/>
              <a:buAutoNum type="arabicPeriod" startAt="7"/>
            </a:pPr>
            <a:r>
              <a:rPr lang="en-GB" sz="1800"/>
              <a:t>For all other columns, any </a:t>
            </a:r>
            <a:r>
              <a:rPr lang="en-GB" sz="1800" err="1"/>
              <a:t>NaN</a:t>
            </a:r>
            <a:r>
              <a:rPr lang="en-GB" sz="1800"/>
              <a:t> values are replaced with “unknown” to reduce bias as there are still important factors in these entries that the model needs to understand the relationships.</a:t>
            </a:r>
          </a:p>
          <a:p>
            <a:pPr marL="494100" indent="-457200">
              <a:lnSpc>
                <a:spcPct val="100000"/>
              </a:lnSpc>
              <a:buFont typeface="+mj-lt"/>
              <a:buAutoNum type="arabicPeriod" startAt="7"/>
            </a:pPr>
            <a:r>
              <a:rPr lang="en-GB" sz="1800"/>
              <a:t>The categorical columns are encoded using On Hot Encoding. The advantage that One Hot Encoding has over Label Encoding is that it is much clearer for the model to understand. Label Encoding gives each category its own number, however, this may lead the model to assume that a larger number is somehow greater.</a:t>
            </a:r>
          </a:p>
        </p:txBody>
      </p:sp>
    </p:spTree>
    <p:extLst>
      <p:ext uri="{BB962C8B-B14F-4D97-AF65-F5344CB8AC3E}">
        <p14:creationId xmlns:p14="http://schemas.microsoft.com/office/powerpoint/2010/main" val="443899524"/>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SlateVTI">
  <a:themeElements>
    <a:clrScheme name="AnalogousFromRegularSeed_2SEEDS">
      <a:dk1>
        <a:srgbClr val="000000"/>
      </a:dk1>
      <a:lt1>
        <a:srgbClr val="FFFFFF"/>
      </a:lt1>
      <a:dk2>
        <a:srgbClr val="242941"/>
      </a:dk2>
      <a:lt2>
        <a:srgbClr val="E2E8E7"/>
      </a:lt2>
      <a:accent1>
        <a:srgbClr val="CB2146"/>
      </a:accent1>
      <a:accent2>
        <a:srgbClr val="DD339E"/>
      </a:accent2>
      <a:accent3>
        <a:srgbClr val="DD5633"/>
      </a:accent3>
      <a:accent4>
        <a:srgbClr val="1EB693"/>
      </a:accent4>
      <a:accent5>
        <a:srgbClr val="30B2D0"/>
      </a:accent5>
      <a:accent6>
        <a:srgbClr val="2165CB"/>
      </a:accent6>
      <a:hlink>
        <a:srgbClr val="31937E"/>
      </a:hlink>
      <a:folHlink>
        <a:srgbClr val="7F7F7F"/>
      </a:folHlink>
    </a:clrScheme>
    <a:fontScheme name="Slate">
      <a:majorFont>
        <a:latin typeface="Georgia Pro" panose="02040603050505030304"/>
        <a:ea typeface=""/>
        <a:cs typeface=""/>
        <a:font script="Jpan" typeface="ＭＳ Ｐゴシック"/>
        <a:font script="Hang" typeface="돋움"/>
        <a:font script="Hans" typeface="方正舒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Dubai" panose="02040603050505030304"/>
        <a:ea typeface=""/>
        <a:cs typeface=""/>
        <a:font script="Jpan" typeface="ＭＳ Ｐゴシック"/>
        <a:font script="Hang" typeface="돋움"/>
        <a:font script="Hans" typeface="方正舒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Slate">
      <a:fillStyleLst>
        <a:solidFill>
          <a:schemeClr val="phClr"/>
        </a:solidFill>
        <a:gradFill rotWithShape="1">
          <a:gsLst>
            <a:gs pos="0">
              <a:schemeClr val="phClr">
                <a:tint val="60000"/>
                <a:lumMod val="110000"/>
              </a:schemeClr>
            </a:gs>
            <a:gs pos="100000">
              <a:schemeClr val="phClr">
                <a:tint val="88000"/>
              </a:schemeClr>
            </a:gs>
          </a:gsLst>
          <a:lin ang="5400000" scaled="0"/>
        </a:gradFill>
        <a:gradFill rotWithShape="1">
          <a:gsLst>
            <a:gs pos="0">
              <a:schemeClr val="phClr">
                <a:tint val="96000"/>
                <a:lumMod val="104000"/>
              </a:schemeClr>
            </a:gs>
            <a:gs pos="100000">
              <a:schemeClr val="phClr">
                <a:shade val="90000"/>
                <a:lumMod val="90000"/>
              </a:schemeClr>
            </a:gs>
          </a:gsLst>
          <a:lin ang="5400000" scaled="0"/>
        </a:gradFill>
      </a:fillStyleLst>
      <a:lnStyleLst>
        <a:ln w="9525" cap="rnd" cmpd="sng" algn="ctr">
          <a:solidFill>
            <a:schemeClr val="phClr">
              <a:shade val="90000"/>
            </a:schemeClr>
          </a:solidFill>
          <a:prstDash val="solid"/>
        </a:ln>
        <a:ln w="15875"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63500" dist="25400" dir="5400000" rotWithShape="0">
              <a:srgbClr val="000000">
                <a:alpha val="60000"/>
              </a:srgbClr>
            </a:outerShdw>
          </a:effectLst>
        </a:effectStyle>
        <a:effectStyle>
          <a:effectLst>
            <a:outerShdw blurRad="76200" dist="38100" dir="5400000" rotWithShape="0">
              <a:srgbClr val="000000">
                <a:alpha val="75000"/>
              </a:srgbClr>
            </a:outerShdw>
          </a:effectLst>
          <a:scene3d>
            <a:camera prst="orthographicFront">
              <a:rot lat="0" lon="0" rev="0"/>
            </a:camera>
            <a:lightRig rig="threePt" dir="t">
              <a:rot lat="0" lon="0" rev="1200000"/>
            </a:lightRig>
          </a:scene3d>
          <a:sp3d>
            <a:bevelT w="63500" h="25400" prst="hardEdge"/>
          </a:sp3d>
        </a:effectStyle>
      </a:effectStyleLst>
      <a:bgFillStyleLst>
        <a:solidFill>
          <a:schemeClr val="phClr"/>
        </a:solidFill>
        <a:solidFill>
          <a:schemeClr val="phClr"/>
        </a:solidFill>
        <a:blipFill rotWithShape="1">
          <a:blip xmlns:r="http://schemas.openxmlformats.org/officeDocument/2006/relationships" r:embed="rId1">
            <a:duotone>
              <a:schemeClr val="phClr">
                <a:shade val="80000"/>
                <a:lumMod val="80000"/>
              </a:schemeClr>
              <a:schemeClr val="phClr">
                <a:tint val="98000"/>
              </a:schemeClr>
            </a:duotone>
          </a:blip>
          <a:stretch/>
        </a:blipFill>
      </a:bgFillStyleLst>
    </a:fmtScheme>
  </a:themeElements>
  <a:objectDefaults/>
  <a:extraClrSchemeLst/>
  <a:extLst>
    <a:ext uri="{05A4C25C-085E-4340-85A3-A5531E510DB2}">
      <thm15:themeFamily xmlns:thm15="http://schemas.microsoft.com/office/thememl/2012/main" name="SlateVTI" id="{35C4A07C-0176-4A32-9BCB-B016516853F0}" vid="{9B70D35C-BCA8-4715-BB49-8BE54A7FC07C}"/>
    </a:ext>
  </a:extLst>
</a:theme>
</file>

<file path=docProps/app.xml><?xml version="1.0" encoding="utf-8"?>
<Properties xmlns="http://schemas.openxmlformats.org/officeDocument/2006/extended-properties" xmlns:vt="http://schemas.openxmlformats.org/officeDocument/2006/docPropsVTypes">
  <TotalTime>1394</TotalTime>
  <Words>2443</Words>
  <Application>Microsoft Office PowerPoint</Application>
  <PresentationFormat>Widescreen</PresentationFormat>
  <Paragraphs>72</Paragraphs>
  <Slides>20</Slides>
  <Notes>0</Notes>
  <HiddenSlides>0</HiddenSlides>
  <MMClips>1</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20</vt:i4>
      </vt:variant>
    </vt:vector>
  </HeadingPairs>
  <TitlesOfParts>
    <vt:vector size="24" baseType="lpstr">
      <vt:lpstr>Dubai</vt:lpstr>
      <vt:lpstr>Georgia Pro</vt:lpstr>
      <vt:lpstr>Wingdings 2</vt:lpstr>
      <vt:lpstr>SlateVTI</vt:lpstr>
      <vt:lpstr>How accurately can we predict the price of a car based on its features?</vt:lpstr>
      <vt:lpstr>Why should anyone care?</vt:lpstr>
      <vt:lpstr>The Dataset</vt:lpstr>
      <vt:lpstr>The Dataset</vt:lpstr>
      <vt:lpstr>Preprocessing</vt:lpstr>
      <vt:lpstr>PowerPoint Presentation</vt:lpstr>
      <vt:lpstr>Preprocessing</vt:lpstr>
      <vt:lpstr>PowerPoint Presentation</vt:lpstr>
      <vt:lpstr>Preprocessing</vt:lpstr>
      <vt:lpstr>Preprocessing</vt:lpstr>
      <vt:lpstr>Regression Modelling</vt:lpstr>
      <vt:lpstr>Multiple Linear Regression</vt:lpstr>
      <vt:lpstr>Multiple Linear Regression - Results</vt:lpstr>
      <vt:lpstr>Multiple Ridge &amp; LASSO Regression </vt:lpstr>
      <vt:lpstr>Multiple Ridge &amp; LASSO Regression - Results</vt:lpstr>
      <vt:lpstr>Random Forest Regression</vt:lpstr>
      <vt:lpstr>Random Forest Regression - Results</vt:lpstr>
      <vt:lpstr>Conclusion</vt:lpstr>
      <vt:lpstr>Conclusion</vt:lpstr>
      <vt:lpstr>Bibliography</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Hales, Luke</dc:creator>
  <cp:lastModifiedBy>Hales, Luke</cp:lastModifiedBy>
  <cp:revision>13</cp:revision>
  <dcterms:created xsi:type="dcterms:W3CDTF">2024-10-23T13:46:33Z</dcterms:created>
  <dcterms:modified xsi:type="dcterms:W3CDTF">2024-12-04T12:59:32Z</dcterms:modified>
</cp:coreProperties>
</file>

<file path=docProps/thumbnail.jpeg>
</file>